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538" r:id="rId2"/>
    <p:sldId id="539" r:id="rId3"/>
    <p:sldId id="540" r:id="rId4"/>
    <p:sldId id="541" r:id="rId5"/>
    <p:sldId id="542" r:id="rId6"/>
    <p:sldId id="529" r:id="rId7"/>
    <p:sldId id="535" r:id="rId8"/>
    <p:sldId id="530" r:id="rId9"/>
    <p:sldId id="531" r:id="rId10"/>
    <p:sldId id="536" r:id="rId11"/>
    <p:sldId id="537" r:id="rId12"/>
    <p:sldId id="543" r:id="rId13"/>
    <p:sldId id="544" r:id="rId14"/>
    <p:sldId id="545" r:id="rId15"/>
    <p:sldId id="546" r:id="rId16"/>
    <p:sldId id="547" r:id="rId17"/>
    <p:sldId id="548" r:id="rId18"/>
    <p:sldId id="549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9" autoAdjust="0"/>
    <p:restoredTop sz="94933" autoAdjust="0"/>
  </p:normalViewPr>
  <p:slideViewPr>
    <p:cSldViewPr snapToGrid="0">
      <p:cViewPr varScale="1">
        <p:scale>
          <a:sx n="81" d="100"/>
          <a:sy n="81" d="100"/>
        </p:scale>
        <p:origin x="487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37485-AC61-4037-93FD-DB1CB79EDBAE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F72D1-6F72-45BF-9C3F-52E40963F6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32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6220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98096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37211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161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1613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4049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8626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38738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166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008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162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41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0980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144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0058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2413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336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5534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13EE13-E53E-968F-10AA-3E5BD1699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80139F6-0006-5DE6-ABC8-29A080222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6D393B-E17B-BE59-CDB5-2B52AC11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C20AC5-313F-68FB-1F82-9A1C040F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7F714C-63B4-E0A6-2634-DC561C25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23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251349-E83E-189C-3F6F-02919DF1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9EE85F-5471-5414-28E5-3BA55E64E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E5D245-05A9-8B7A-2CDD-2A7B4E51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13A2C2-F277-00F1-B0C7-43782D6E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C5759B-A2EA-E12E-BF72-D2437550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79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975389E-1A6E-E07E-E236-F5CA39448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B913E6F-3D87-98A2-75E1-E3122A406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342B24-18A5-4E75-CBA4-E1EDE74E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B8E504-2216-6822-D971-228FE511D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B6FF23-9AED-D68C-CA65-DBBD5F1C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00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650E4A-3EC1-972D-77E5-4923D1D2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C92F36-A6DF-D0B5-05DC-FFFFF883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C22459-9663-2080-9CF8-395CE08A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E30E9B-2FA6-B5AB-ACE3-A50C2149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028879-FD21-37E3-3552-85DAEEB0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43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4BA3A2-874D-4BE9-C388-B3A0E374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ACCB62-16D5-08E5-CEBE-F05B066A5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8D4585-BACF-06B0-2EA1-673595CD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05A1CF-D0F1-D75F-A992-2AE817BC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6DD052-4C4A-CAB9-61A8-FA662BE1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649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E3567D-A8ED-D111-D0F3-9A21536E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C964D-D31A-AEF3-475D-19B96BDB8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B00E2D-7C09-871D-07F9-BCA93E5BE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A69DC15-3DAB-9BE6-D240-CF4A620A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385BEF-E649-B4EF-803A-4A1AA169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2662CD-7659-B569-8E30-51F404FCE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1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B73D7A-CBB2-E8A7-0EE5-14427EF7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21B17B-FCEA-FF8D-163A-E51A6EA94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B57FCA-C47F-031D-AE2E-6F48D6991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8022031-A2AE-5E9C-231E-0B674A59B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12758D5-3390-4047-167C-3EE3AC9E2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E3E056F-2928-67C9-1B64-17EA35FB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F018C53-BA0E-007E-E622-25CEEC69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917D049-579A-DD47-19B3-8D81489F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91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EDA101-AC73-9BF6-9B5C-6DE970EF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594641-2C8E-D76D-7628-A5C2C3DD3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C370C7-D57C-0F5C-003A-F090A004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F4F308-9A95-CFBE-C5DC-8B5D53D4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89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C1A3471-3FD9-21D7-F730-DCE80BAF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2A1E2E-FFB2-7C2B-270D-BFD94A3D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D76C60-BB7F-CB36-158C-CE789137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C6154A-F873-61AA-7805-53B27E5B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13261-1500-8A8E-F1F1-451DCA237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69AED63-0AD7-6D39-DBB0-102603CF2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569ADC-732C-872D-F810-3303EF11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A99248-A80B-6DD7-C4F8-B6063368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54404F0-A918-5F82-8E0E-EDA0FBF4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006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6D44FD-8E6D-B02B-C9A6-082997C4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28458CF-2AA9-5B1D-B4BA-C274597DD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EA36BC0-312F-E5EA-A324-89100030D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4B7F34A-6207-D10B-2191-645ED9692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9D7CD2-5DAF-9E00-783B-C4402826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1972243-B18D-C5B8-391B-2EE5DCAB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88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2D95810-6BE8-51BE-56C8-A1BEC246D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E507CC-6800-03FC-0943-6F0712A4A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987754-2B7D-1867-63AD-BC8CA072E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659E3-AF4E-4097-B951-5CEE4C68EC00}" type="datetimeFigureOut">
              <a:rPr kumimoji="1" lang="ja-JP" altLang="en-US" smtClean="0"/>
              <a:t>2024/9/19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12A0E5-4AA1-5ED8-A89A-995482AEB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ABE94A-721A-9BF8-F7D3-43AECE9A4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56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3d-modely.com/blog/how-to/post-1555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991957"/>
            <a:ext cx="10553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Noto Sans JP"/>
              </a:rPr>
              <a:t>LAN</a:t>
            </a:r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（</a:t>
            </a:r>
            <a:r>
              <a:rPr lang="en-US" altLang="ja-JP" sz="2400" b="1" dirty="0">
                <a:solidFill>
                  <a:srgbClr val="FF0000"/>
                </a:solidFill>
                <a:latin typeface="Noto Sans JP"/>
              </a:rPr>
              <a:t>Local Area Network</a:t>
            </a:r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）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dirty="0">
                <a:latin typeface="Noto Sans JP"/>
              </a:rPr>
              <a:t>同一の敷地や建物内等に構築された</a:t>
            </a:r>
            <a:r>
              <a:rPr lang="ja-JP" altLang="en-US" sz="2400" b="1" dirty="0">
                <a:latin typeface="Noto Sans JP"/>
              </a:rPr>
              <a:t>比較的狭い範囲</a:t>
            </a:r>
            <a:r>
              <a:rPr lang="ja-JP" altLang="en-US" sz="2400" dirty="0">
                <a:latin typeface="Noto Sans JP"/>
              </a:rPr>
              <a:t>のネットワークのこと。</a:t>
            </a:r>
            <a:endParaRPr lang="en-US" altLang="ja-JP" sz="2400" dirty="0">
              <a:latin typeface="Noto Sans JP"/>
            </a:endParaRPr>
          </a:p>
          <a:p>
            <a:r>
              <a:rPr lang="ja-JP" altLang="en-US" sz="2400" dirty="0">
                <a:latin typeface="Noto Sans JP"/>
              </a:rPr>
              <a:t>この図では、この家の中が</a:t>
            </a:r>
            <a:r>
              <a:rPr lang="en-US" altLang="ja-JP" sz="2400" dirty="0">
                <a:latin typeface="Noto Sans JP"/>
              </a:rPr>
              <a:t>LAN</a:t>
            </a:r>
            <a:r>
              <a:rPr lang="ja-JP" altLang="en-US" sz="2400" dirty="0">
                <a:latin typeface="Noto Sans JP"/>
              </a:rPr>
              <a:t>で、家から出た部分が</a:t>
            </a:r>
            <a:r>
              <a:rPr lang="en-US" altLang="ja-JP" sz="2400" dirty="0">
                <a:latin typeface="Noto Sans JP"/>
              </a:rPr>
              <a:t>WAN</a:t>
            </a:r>
            <a:r>
              <a:rPr lang="ja-JP" altLang="en-US" sz="2400" dirty="0">
                <a:latin typeface="Noto Sans JP"/>
              </a:rPr>
              <a:t>となる。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EF2B73-BEDD-5FF1-78E7-2612E105D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859" y="2735431"/>
            <a:ext cx="3023124" cy="294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4EA7A7C-33A5-5CA4-6561-8E7AA391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4412309"/>
            <a:ext cx="1280160" cy="107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124A659-74D6-C613-3110-C5E3E7B51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421" y="3375511"/>
            <a:ext cx="768059" cy="83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74E49370-686D-6C41-FBFE-011380641A21}"/>
              </a:ext>
            </a:extLst>
          </p:cNvPr>
          <p:cNvSpPr/>
          <p:nvPr/>
        </p:nvSpPr>
        <p:spPr>
          <a:xfrm>
            <a:off x="7762240" y="3742227"/>
            <a:ext cx="1280160" cy="155892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b="1" dirty="0"/>
              <a:t>WAN</a:t>
            </a:r>
            <a:endParaRPr kumimoji="1" lang="ja-JP" altLang="en-US" sz="2000" b="1" dirty="0"/>
          </a:p>
        </p:txBody>
      </p:sp>
      <p:cxnSp>
        <p:nvCxnSpPr>
          <p:cNvPr id="6" name="コネクタ: カギ線 5">
            <a:extLst>
              <a:ext uri="{FF2B5EF4-FFF2-40B4-BE49-F238E27FC236}">
                <a16:creationId xmlns:a16="http://schemas.microsoft.com/office/drawing/2014/main" id="{097CADD5-BFA3-6990-8563-1692984CA3FA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V="1">
            <a:off x="6004566" y="4521689"/>
            <a:ext cx="1757675" cy="779462"/>
          </a:xfrm>
          <a:prstGeom prst="bentConnector3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1A182094-FC13-E9FE-92E6-9E8AB923EF53}"/>
              </a:ext>
            </a:extLst>
          </p:cNvPr>
          <p:cNvSpPr/>
          <p:nvPr/>
        </p:nvSpPr>
        <p:spPr>
          <a:xfrm>
            <a:off x="2438400" y="2956560"/>
            <a:ext cx="1767840" cy="619760"/>
          </a:xfrm>
          <a:prstGeom prst="wedgeRectCallout">
            <a:avLst>
              <a:gd name="adj1" fmla="val 97209"/>
              <a:gd name="adj2" fmla="val 1018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この家の中が</a:t>
            </a:r>
            <a:r>
              <a:rPr kumimoji="1" lang="en-US" altLang="ja-JP" b="1" dirty="0"/>
              <a:t>LAN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4466016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1069798"/>
            <a:ext cx="10553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アンチエイリアシング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dirty="0">
                <a:latin typeface="Noto Sans JP"/>
              </a:rPr>
              <a:t>スクリーンの画素数が有限であるために図形の境界近くに生じる、</a:t>
            </a:r>
            <a:r>
              <a:rPr lang="ja-JP" altLang="en-US" sz="2400" b="1" dirty="0">
                <a:latin typeface="Noto Sans JP"/>
              </a:rPr>
              <a:t>階段状のギザギザを目立たなくする</a:t>
            </a:r>
            <a:r>
              <a:rPr lang="en-US" altLang="ja-JP" sz="2400" dirty="0">
                <a:latin typeface="Noto Sans JP"/>
              </a:rPr>
              <a:t>3</a:t>
            </a:r>
            <a:r>
              <a:rPr lang="ja-JP" altLang="en-US" sz="2400" dirty="0">
                <a:latin typeface="Noto Sans JP"/>
              </a:rPr>
              <a:t>次元グラフィックス処理のこと。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C2B2D73-AC9D-2823-F865-6476835A7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8007" y="2694598"/>
            <a:ext cx="2813613" cy="281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74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991957"/>
            <a:ext cx="10553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シェーディング（陰影処理）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dirty="0">
                <a:latin typeface="Noto Sans JP"/>
              </a:rPr>
              <a:t>立体感を生じさせるために、</a:t>
            </a:r>
            <a:r>
              <a:rPr lang="ja-JP" altLang="en-US" sz="2400" b="1" dirty="0">
                <a:latin typeface="Noto Sans JP"/>
              </a:rPr>
              <a:t>物体の表面に陰影</a:t>
            </a:r>
            <a:r>
              <a:rPr lang="ja-JP" altLang="en-US" sz="2400" dirty="0">
                <a:latin typeface="Noto Sans JP"/>
              </a:rPr>
              <a:t>をつける</a:t>
            </a:r>
            <a:r>
              <a:rPr lang="en-US" altLang="ja-JP" sz="2400" dirty="0">
                <a:latin typeface="Noto Sans JP"/>
              </a:rPr>
              <a:t>3</a:t>
            </a:r>
            <a:r>
              <a:rPr lang="ja-JP" altLang="en-US" sz="2400" dirty="0">
                <a:latin typeface="Noto Sans JP"/>
              </a:rPr>
              <a:t>次元グラフィックス処理のこと。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4B3AA52-2133-F005-9127-9E5F1038B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156" y="2545465"/>
            <a:ext cx="2958297" cy="295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072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920038"/>
            <a:ext cx="10553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自然言語インターフェース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人間同士の会話</a:t>
            </a:r>
            <a:r>
              <a:rPr lang="ja-JP" altLang="en-US" sz="2400" dirty="0">
                <a:latin typeface="Noto Sans JP"/>
              </a:rPr>
              <a:t>のように、自然言語を用いてコンピュータとの対話を行うインターフェースのこと。</a:t>
            </a:r>
            <a:endParaRPr lang="en-US" altLang="ja-JP" sz="2400" dirty="0">
              <a:latin typeface="Noto Sans JP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701E5B8F-DEF1-3941-4281-B367914F4211}"/>
              </a:ext>
            </a:extLst>
          </p:cNvPr>
          <p:cNvSpPr txBox="1"/>
          <p:nvPr/>
        </p:nvSpPr>
        <p:spPr>
          <a:xfrm>
            <a:off x="8215650" y="5219712"/>
            <a:ext cx="2972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latin typeface="Noto Sans JP"/>
              </a:rPr>
              <a:t>（出題履歴）</a:t>
            </a:r>
            <a:endParaRPr lang="en-US" altLang="ja-JP" b="1" dirty="0">
              <a:latin typeface="Noto Sans JP"/>
            </a:endParaRPr>
          </a:p>
          <a:p>
            <a:r>
              <a:rPr lang="en-US" altLang="ja-JP" b="1" dirty="0">
                <a:latin typeface="Noto Sans JP"/>
              </a:rPr>
              <a:t>FE </a:t>
            </a:r>
            <a:r>
              <a:rPr lang="ja-JP" altLang="en-US" b="1" dirty="0">
                <a:latin typeface="Noto Sans JP"/>
              </a:rPr>
              <a:t>平成</a:t>
            </a:r>
            <a:r>
              <a:rPr lang="en-US" altLang="ja-JP" b="1" dirty="0">
                <a:latin typeface="Noto Sans JP"/>
              </a:rPr>
              <a:t>30</a:t>
            </a:r>
            <a:r>
              <a:rPr lang="ja-JP" altLang="en-US" b="1" dirty="0">
                <a:latin typeface="Noto Sans JP"/>
              </a:rPr>
              <a:t>年 秋季 午前 問</a:t>
            </a:r>
            <a:r>
              <a:rPr lang="en-US" altLang="ja-JP" b="1" dirty="0">
                <a:latin typeface="Noto Sans JP"/>
              </a:rPr>
              <a:t>24</a:t>
            </a:r>
            <a:endParaRPr lang="ja-JP" altLang="en-US" b="1" dirty="0"/>
          </a:p>
        </p:txBody>
      </p:sp>
      <p:pic>
        <p:nvPicPr>
          <p:cNvPr id="5" name="図 4" descr="テキスト, 手紙, メール&#10;&#10;自動的に生成された説明">
            <a:extLst>
              <a:ext uri="{FF2B5EF4-FFF2-40B4-BE49-F238E27FC236}">
                <a16:creationId xmlns:a16="http://schemas.microsoft.com/office/drawing/2014/main" id="{11A05A05-4C8F-4E42-872D-AD9144576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763" y="2467304"/>
            <a:ext cx="4767895" cy="33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84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991957"/>
            <a:ext cx="105532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感性インターフェース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人間の感性</a:t>
            </a:r>
            <a:r>
              <a:rPr lang="ja-JP" altLang="en-US" sz="2400" dirty="0">
                <a:latin typeface="Noto Sans JP"/>
              </a:rPr>
              <a:t>に合わせたインターフェースを構築する技術のこと。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01787EB-CC41-A62F-0AF9-75082AB3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686" y="2427377"/>
            <a:ext cx="2983787" cy="298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6577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991957"/>
            <a:ext cx="10553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ノンバーバルインターフェース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言葉以外</a:t>
            </a:r>
            <a:r>
              <a:rPr lang="ja-JP" altLang="en-US" sz="2400" dirty="0">
                <a:latin typeface="Noto Sans JP"/>
              </a:rPr>
              <a:t>の情報を基に対話を行う</a:t>
            </a:r>
            <a:r>
              <a:rPr lang="ja-JP" altLang="en-US" sz="2400" b="1" dirty="0">
                <a:latin typeface="Noto Sans JP"/>
              </a:rPr>
              <a:t>非言語</a:t>
            </a:r>
            <a:r>
              <a:rPr lang="ja-JP" altLang="en-US" sz="2400" dirty="0">
                <a:latin typeface="Noto Sans JP"/>
              </a:rPr>
              <a:t>インターフェース技術のこと。</a:t>
            </a:r>
            <a:endParaRPr lang="en-US" altLang="ja-JP" sz="2400" dirty="0">
              <a:latin typeface="Noto Sans JP"/>
            </a:endParaRPr>
          </a:p>
          <a:p>
            <a:r>
              <a:rPr lang="ja-JP" altLang="en-US" sz="2400" dirty="0">
                <a:latin typeface="Noto Sans JP"/>
              </a:rPr>
              <a:t>「</a:t>
            </a:r>
            <a:r>
              <a:rPr lang="en-US" altLang="ja-JP" sz="2400" dirty="0">
                <a:latin typeface="Noto Sans JP"/>
              </a:rPr>
              <a:t>Verbal</a:t>
            </a:r>
            <a:r>
              <a:rPr lang="ja-JP" altLang="en-US" sz="2400" dirty="0">
                <a:latin typeface="Noto Sans JP"/>
              </a:rPr>
              <a:t>」は、「言葉による」「口頭の」という意味。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BBF6ABA-A00F-2E07-CA08-0EBF2CC7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301" y="2661863"/>
            <a:ext cx="3076254" cy="3076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5859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991957"/>
            <a:ext cx="10553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マルチモーダルインターフェース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複数の情報伝達チャネル（五官など）を併用</a:t>
            </a:r>
            <a:r>
              <a:rPr lang="ja-JP" altLang="en-US" sz="2400" dirty="0">
                <a:latin typeface="Noto Sans JP"/>
              </a:rPr>
              <a:t>して対話を行うインターフェース技術のこと。「</a:t>
            </a:r>
            <a:r>
              <a:rPr lang="en-US" altLang="ja-JP" sz="2400" dirty="0">
                <a:latin typeface="Noto Sans JP"/>
              </a:rPr>
              <a:t>multimodal</a:t>
            </a:r>
            <a:r>
              <a:rPr lang="ja-JP" altLang="en-US" sz="2400" dirty="0">
                <a:latin typeface="Noto Sans JP"/>
              </a:rPr>
              <a:t>」は「複数の」「複数の手段の」という意味。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0439DE-D296-CE94-809A-3B1E040ED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355" y="2714815"/>
            <a:ext cx="3256247" cy="325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985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1259106"/>
            <a:ext cx="10553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ベンチマークテスト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使用用途に合わせて</a:t>
            </a:r>
            <a:r>
              <a:rPr lang="ja-JP" altLang="en-US" sz="2400" dirty="0">
                <a:latin typeface="Noto Sans JP"/>
              </a:rPr>
              <a:t>選定した</a:t>
            </a:r>
            <a:r>
              <a:rPr lang="ja-JP" altLang="en-US" sz="2400" b="1" dirty="0">
                <a:latin typeface="Noto Sans JP"/>
              </a:rPr>
              <a:t>標準的</a:t>
            </a:r>
            <a:r>
              <a:rPr lang="ja-JP" altLang="en-US" sz="2400" dirty="0">
                <a:latin typeface="Noto Sans JP"/>
              </a:rPr>
              <a:t>なプログラムを実行させ、その</a:t>
            </a:r>
            <a:r>
              <a:rPr lang="ja-JP" altLang="en-US" sz="2400" b="1" dirty="0">
                <a:latin typeface="Noto Sans JP"/>
              </a:rPr>
              <a:t>処理性能を測定する</a:t>
            </a:r>
            <a:r>
              <a:rPr lang="ja-JP" altLang="en-US" sz="2400" dirty="0">
                <a:latin typeface="Noto Sans JP"/>
              </a:rPr>
              <a:t>こと。</a:t>
            </a:r>
            <a:endParaRPr lang="en-US" altLang="ja-JP" sz="2400" dirty="0">
              <a:latin typeface="Noto Sans JP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D9F51C-7B91-4457-FAB8-3730E4F81D93}"/>
              </a:ext>
            </a:extLst>
          </p:cNvPr>
          <p:cNvSpPr txBox="1"/>
          <p:nvPr/>
        </p:nvSpPr>
        <p:spPr>
          <a:xfrm>
            <a:off x="7630544" y="4896546"/>
            <a:ext cx="2972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latin typeface="Noto Sans JP"/>
              </a:rPr>
              <a:t>（出題履歴）</a:t>
            </a:r>
            <a:endParaRPr lang="en-US" altLang="ja-JP" b="1" dirty="0">
              <a:latin typeface="Noto Sans JP"/>
            </a:endParaRPr>
          </a:p>
          <a:p>
            <a:r>
              <a:rPr lang="en-US" altLang="ja-JP" b="1" dirty="0">
                <a:latin typeface="Noto Sans JP"/>
              </a:rPr>
              <a:t>FE </a:t>
            </a:r>
            <a:r>
              <a:rPr lang="ja-JP" altLang="en-US" b="1" dirty="0">
                <a:latin typeface="Noto Sans JP"/>
              </a:rPr>
              <a:t>平成</a:t>
            </a:r>
            <a:r>
              <a:rPr lang="en-US" altLang="ja-JP" b="1" dirty="0">
                <a:latin typeface="Noto Sans JP"/>
              </a:rPr>
              <a:t>29</a:t>
            </a:r>
            <a:r>
              <a:rPr lang="ja-JP" altLang="en-US" b="1" dirty="0">
                <a:latin typeface="Noto Sans JP"/>
              </a:rPr>
              <a:t>年 春季 午前 問</a:t>
            </a:r>
            <a:r>
              <a:rPr lang="en-US" altLang="ja-JP" b="1" dirty="0">
                <a:latin typeface="Noto Sans JP"/>
              </a:rPr>
              <a:t>13</a:t>
            </a:r>
            <a:endParaRPr lang="ja-JP" altLang="en-US" b="1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11CDDF8-E3A1-C671-54EA-312C0D5F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604" y="2522796"/>
            <a:ext cx="3020081" cy="302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14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1137801"/>
            <a:ext cx="10553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ひずみゲージ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変形を感知するセンサー</a:t>
            </a:r>
            <a:r>
              <a:rPr lang="ja-JP" altLang="en-US" sz="2400" dirty="0">
                <a:latin typeface="Noto Sans JP"/>
              </a:rPr>
              <a:t>。高速道路などの状態を監視して、メンテナンスを行うことができる。</a:t>
            </a:r>
            <a:endParaRPr lang="en-US" altLang="ja-JP" sz="2400" dirty="0">
              <a:latin typeface="Noto Sans JP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D9F51C-7B91-4457-FAB8-3730E4F81D93}"/>
              </a:ext>
            </a:extLst>
          </p:cNvPr>
          <p:cNvSpPr txBox="1"/>
          <p:nvPr/>
        </p:nvSpPr>
        <p:spPr>
          <a:xfrm>
            <a:off x="7630544" y="4896546"/>
            <a:ext cx="2972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latin typeface="Noto Sans JP"/>
              </a:rPr>
              <a:t>（出題履歴）</a:t>
            </a:r>
            <a:endParaRPr lang="en-US" altLang="ja-JP" b="1" dirty="0">
              <a:latin typeface="Noto Sans JP"/>
            </a:endParaRPr>
          </a:p>
          <a:p>
            <a:r>
              <a:rPr lang="en-US" altLang="ja-JP" b="1" dirty="0">
                <a:latin typeface="Noto Sans JP"/>
              </a:rPr>
              <a:t>FE </a:t>
            </a:r>
            <a:r>
              <a:rPr lang="ja-JP" altLang="en-US" b="1" dirty="0">
                <a:latin typeface="Noto Sans JP"/>
              </a:rPr>
              <a:t>平成</a:t>
            </a:r>
            <a:r>
              <a:rPr lang="en-US" altLang="ja-JP" b="1" dirty="0">
                <a:latin typeface="Noto Sans JP"/>
              </a:rPr>
              <a:t>29</a:t>
            </a:r>
            <a:r>
              <a:rPr lang="ja-JP" altLang="en-US" b="1" dirty="0">
                <a:latin typeface="Noto Sans JP"/>
              </a:rPr>
              <a:t>年 春季 午前 問</a:t>
            </a:r>
            <a:r>
              <a:rPr lang="en-US" altLang="ja-JP" b="1" dirty="0">
                <a:latin typeface="Noto Sans JP"/>
              </a:rPr>
              <a:t>21</a:t>
            </a:r>
            <a:endParaRPr lang="ja-JP" altLang="en-US" b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EAFA00-3542-A17B-DFC3-820C2CCA7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677" y="2493457"/>
            <a:ext cx="2972907" cy="27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620F5E2-C0F8-DBB6-BFAA-E4B296D102B8}"/>
              </a:ext>
            </a:extLst>
          </p:cNvPr>
          <p:cNvSpPr txBox="1"/>
          <p:nvPr/>
        </p:nvSpPr>
        <p:spPr>
          <a:xfrm>
            <a:off x="2584699" y="5669797"/>
            <a:ext cx="34359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https://amzn.to/4db4VXl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7E2F80FB-7356-1D1A-A805-B3A683FCB95A}"/>
              </a:ext>
            </a:extLst>
          </p:cNvPr>
          <p:cNvSpPr txBox="1"/>
          <p:nvPr/>
        </p:nvSpPr>
        <p:spPr>
          <a:xfrm>
            <a:off x="7630544" y="3794085"/>
            <a:ext cx="26481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100" dirty="0" err="1"/>
              <a:t>Youmile</a:t>
            </a:r>
            <a:r>
              <a:rPr lang="en-US" altLang="ja-JP" sz="1100" dirty="0"/>
              <a:t> 10</a:t>
            </a:r>
            <a:r>
              <a:rPr lang="ja-JP" altLang="en-US" sz="1100" dirty="0"/>
              <a:t>個</a:t>
            </a:r>
            <a:r>
              <a:rPr lang="en-US" altLang="ja-JP" sz="1100" dirty="0"/>
              <a:t>BF350-3AA BF350 350</a:t>
            </a:r>
            <a:r>
              <a:rPr lang="ja-JP" altLang="en-US" sz="1100" dirty="0"/>
              <a:t>オームの高精度圧力抵抗ひずみゲージ</a:t>
            </a:r>
          </a:p>
        </p:txBody>
      </p:sp>
    </p:spTree>
    <p:extLst>
      <p:ext uri="{BB962C8B-B14F-4D97-AF65-F5344CB8AC3E}">
        <p14:creationId xmlns:p14="http://schemas.microsoft.com/office/powerpoint/2010/main" val="9951811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楕円 1052">
            <a:extLst>
              <a:ext uri="{FF2B5EF4-FFF2-40B4-BE49-F238E27FC236}">
                <a16:creationId xmlns:a16="http://schemas.microsoft.com/office/drawing/2014/main" id="{EB45C225-D24B-740F-9B46-C3A385046B7A}"/>
              </a:ext>
            </a:extLst>
          </p:cNvPr>
          <p:cNvSpPr/>
          <p:nvPr/>
        </p:nvSpPr>
        <p:spPr>
          <a:xfrm rot="20315954">
            <a:off x="5706892" y="3211653"/>
            <a:ext cx="1926575" cy="1425724"/>
          </a:xfrm>
          <a:prstGeom prst="ellipse">
            <a:avLst/>
          </a:prstGeom>
          <a:solidFill>
            <a:schemeClr val="accent1"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5" name="楕円 1034">
            <a:extLst>
              <a:ext uri="{FF2B5EF4-FFF2-40B4-BE49-F238E27FC236}">
                <a16:creationId xmlns:a16="http://schemas.microsoft.com/office/drawing/2014/main" id="{6184772D-48BB-192E-B3CD-5943C7184A52}"/>
              </a:ext>
            </a:extLst>
          </p:cNvPr>
          <p:cNvSpPr/>
          <p:nvPr/>
        </p:nvSpPr>
        <p:spPr>
          <a:xfrm rot="20315954">
            <a:off x="3991549" y="2814729"/>
            <a:ext cx="1510796" cy="847754"/>
          </a:xfrm>
          <a:prstGeom prst="ellipse">
            <a:avLst/>
          </a:prstGeom>
          <a:solidFill>
            <a:srgbClr val="00B05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DB52D8CD-CAB8-5932-37DF-DC11C613F02C}"/>
              </a:ext>
            </a:extLst>
          </p:cNvPr>
          <p:cNvSpPr/>
          <p:nvPr/>
        </p:nvSpPr>
        <p:spPr>
          <a:xfrm rot="2129536">
            <a:off x="4056227" y="3995649"/>
            <a:ext cx="1541123" cy="1253447"/>
          </a:xfrm>
          <a:prstGeom prst="ellipse">
            <a:avLst/>
          </a:prstGeom>
          <a:solidFill>
            <a:srgbClr val="FF33CC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932318"/>
            <a:ext cx="10553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クラスタ分析法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dirty="0">
                <a:latin typeface="Noto Sans JP"/>
              </a:rPr>
              <a:t>観測データを類似性によって集団や群に分類し、その特徴となる要因を分析する手法のこと。</a:t>
            </a:r>
            <a:endParaRPr lang="en-US" altLang="ja-JP" sz="2400" dirty="0">
              <a:latin typeface="Noto Sans JP"/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AD9F51C-7B91-4457-FAB8-3730E4F81D93}"/>
              </a:ext>
            </a:extLst>
          </p:cNvPr>
          <p:cNvSpPr txBox="1"/>
          <p:nvPr/>
        </p:nvSpPr>
        <p:spPr>
          <a:xfrm>
            <a:off x="8051785" y="4675682"/>
            <a:ext cx="29729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latin typeface="Noto Sans JP"/>
              </a:rPr>
              <a:t>（出題履歴）</a:t>
            </a:r>
            <a:endParaRPr lang="en-US" altLang="ja-JP" b="1" dirty="0">
              <a:latin typeface="Noto Sans JP"/>
            </a:endParaRPr>
          </a:p>
          <a:p>
            <a:r>
              <a:rPr lang="en-US" altLang="ja-JP" b="1" dirty="0">
                <a:latin typeface="Noto Sans JP"/>
              </a:rPr>
              <a:t>FE </a:t>
            </a:r>
            <a:r>
              <a:rPr lang="ja-JP" altLang="en-US" b="1" dirty="0">
                <a:latin typeface="Noto Sans JP"/>
              </a:rPr>
              <a:t>令和</a:t>
            </a:r>
            <a:r>
              <a:rPr lang="en-US" altLang="ja-JP" b="1" dirty="0">
                <a:latin typeface="Noto Sans JP"/>
              </a:rPr>
              <a:t>2</a:t>
            </a:r>
            <a:r>
              <a:rPr lang="ja-JP" altLang="en-US" b="1" dirty="0">
                <a:latin typeface="Noto Sans JP"/>
              </a:rPr>
              <a:t>年 免除 問</a:t>
            </a:r>
            <a:r>
              <a:rPr lang="en-US" altLang="ja-JP" b="1" dirty="0">
                <a:latin typeface="Noto Sans JP"/>
              </a:rPr>
              <a:t>69</a:t>
            </a:r>
            <a:endParaRPr lang="ja-JP" altLang="en-US" b="1" dirty="0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7D61485-CC12-0905-5FE3-F95E5B9B4154}"/>
              </a:ext>
            </a:extLst>
          </p:cNvPr>
          <p:cNvCxnSpPr/>
          <p:nvPr/>
        </p:nvCxnSpPr>
        <p:spPr>
          <a:xfrm>
            <a:off x="3626776" y="2650731"/>
            <a:ext cx="0" cy="280484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1518F183-B7E7-55A2-96ED-2785859F5924}"/>
              </a:ext>
            </a:extLst>
          </p:cNvPr>
          <p:cNvCxnSpPr>
            <a:cxnSpLocks/>
          </p:cNvCxnSpPr>
          <p:nvPr/>
        </p:nvCxnSpPr>
        <p:spPr>
          <a:xfrm flipH="1">
            <a:off x="3626776" y="5455575"/>
            <a:ext cx="413021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楕円 12">
            <a:extLst>
              <a:ext uri="{FF2B5EF4-FFF2-40B4-BE49-F238E27FC236}">
                <a16:creationId xmlns:a16="http://schemas.microsoft.com/office/drawing/2014/main" id="{CBEF2815-CDED-4F01-C82C-A9308A0528A8}"/>
              </a:ext>
            </a:extLst>
          </p:cNvPr>
          <p:cNvSpPr/>
          <p:nvPr/>
        </p:nvSpPr>
        <p:spPr>
          <a:xfrm>
            <a:off x="4426096" y="4664411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楕円 13">
            <a:extLst>
              <a:ext uri="{FF2B5EF4-FFF2-40B4-BE49-F238E27FC236}">
                <a16:creationId xmlns:a16="http://schemas.microsoft.com/office/drawing/2014/main" id="{1ABE004F-2C7E-869A-2A2D-22B863290CF0}"/>
              </a:ext>
            </a:extLst>
          </p:cNvPr>
          <p:cNvSpPr/>
          <p:nvPr/>
        </p:nvSpPr>
        <p:spPr>
          <a:xfrm>
            <a:off x="4578496" y="4816811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4F8F75BB-D547-42D7-FB24-C5E0AD882D35}"/>
              </a:ext>
            </a:extLst>
          </p:cNvPr>
          <p:cNvSpPr/>
          <p:nvPr/>
        </p:nvSpPr>
        <p:spPr>
          <a:xfrm>
            <a:off x="4831519" y="4835412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2BC2E945-4FD5-59D3-2522-624F226F1485}"/>
              </a:ext>
            </a:extLst>
          </p:cNvPr>
          <p:cNvSpPr/>
          <p:nvPr/>
        </p:nvSpPr>
        <p:spPr>
          <a:xfrm>
            <a:off x="4578496" y="4293769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A9654921-B853-C4B1-CB11-F9AB835E4788}"/>
              </a:ext>
            </a:extLst>
          </p:cNvPr>
          <p:cNvSpPr/>
          <p:nvPr/>
        </p:nvSpPr>
        <p:spPr>
          <a:xfrm>
            <a:off x="4742747" y="4547754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626E748C-1903-1059-A942-35228B100ACF}"/>
              </a:ext>
            </a:extLst>
          </p:cNvPr>
          <p:cNvSpPr/>
          <p:nvPr/>
        </p:nvSpPr>
        <p:spPr>
          <a:xfrm>
            <a:off x="5016591" y="4684188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3B13E991-D608-2ED8-F53F-A0C160FE4E2C}"/>
              </a:ext>
            </a:extLst>
          </p:cNvPr>
          <p:cNvSpPr/>
          <p:nvPr/>
        </p:nvSpPr>
        <p:spPr>
          <a:xfrm>
            <a:off x="5016591" y="4360081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DBEEA9D3-1ABC-F7AA-7AF6-73754ADB8ED4}"/>
              </a:ext>
            </a:extLst>
          </p:cNvPr>
          <p:cNvSpPr/>
          <p:nvPr/>
        </p:nvSpPr>
        <p:spPr>
          <a:xfrm>
            <a:off x="4983919" y="4987812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AD783700-1FE1-9755-5E10-D523C0B5CAAD}"/>
              </a:ext>
            </a:extLst>
          </p:cNvPr>
          <p:cNvSpPr/>
          <p:nvPr/>
        </p:nvSpPr>
        <p:spPr>
          <a:xfrm>
            <a:off x="5136319" y="4875772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6D2D856C-870A-892C-D70A-B69D9EB7F068}"/>
              </a:ext>
            </a:extLst>
          </p:cNvPr>
          <p:cNvSpPr/>
          <p:nvPr/>
        </p:nvSpPr>
        <p:spPr>
          <a:xfrm>
            <a:off x="5206527" y="4573426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37FA558D-AF57-604E-1577-B00B9036F458}"/>
              </a:ext>
            </a:extLst>
          </p:cNvPr>
          <p:cNvSpPr/>
          <p:nvPr/>
        </p:nvSpPr>
        <p:spPr>
          <a:xfrm>
            <a:off x="4353523" y="4426392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0EE4FFC4-EAA6-326E-BE5A-C52DD1EDD8DE}"/>
              </a:ext>
            </a:extLst>
          </p:cNvPr>
          <p:cNvSpPr/>
          <p:nvPr/>
        </p:nvSpPr>
        <p:spPr>
          <a:xfrm>
            <a:off x="4360892" y="4155622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6608DD1C-23B4-94B4-C68E-A0709B331459}"/>
              </a:ext>
            </a:extLst>
          </p:cNvPr>
          <p:cNvSpPr/>
          <p:nvPr/>
        </p:nvSpPr>
        <p:spPr>
          <a:xfrm>
            <a:off x="4566240" y="4109269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楕円 25">
            <a:extLst>
              <a:ext uri="{FF2B5EF4-FFF2-40B4-BE49-F238E27FC236}">
                <a16:creationId xmlns:a16="http://schemas.microsoft.com/office/drawing/2014/main" id="{B26DF606-652C-DA6F-EBD0-B92C1C99743F}"/>
              </a:ext>
            </a:extLst>
          </p:cNvPr>
          <p:cNvSpPr/>
          <p:nvPr/>
        </p:nvSpPr>
        <p:spPr>
          <a:xfrm>
            <a:off x="4824672" y="4181294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D8A3BFBA-D2A3-BFE6-2F2B-EA8A394A19F4}"/>
              </a:ext>
            </a:extLst>
          </p:cNvPr>
          <p:cNvSpPr/>
          <p:nvPr/>
        </p:nvSpPr>
        <p:spPr>
          <a:xfrm rot="20668395">
            <a:off x="4525776" y="3390920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楕円 28">
            <a:extLst>
              <a:ext uri="{FF2B5EF4-FFF2-40B4-BE49-F238E27FC236}">
                <a16:creationId xmlns:a16="http://schemas.microsoft.com/office/drawing/2014/main" id="{7CF7DC89-854E-2DD0-93EF-A3B93B4153B0}"/>
              </a:ext>
            </a:extLst>
          </p:cNvPr>
          <p:cNvSpPr/>
          <p:nvPr/>
        </p:nvSpPr>
        <p:spPr>
          <a:xfrm rot="20668395">
            <a:off x="4647083" y="3297219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楕円 30">
            <a:extLst>
              <a:ext uri="{FF2B5EF4-FFF2-40B4-BE49-F238E27FC236}">
                <a16:creationId xmlns:a16="http://schemas.microsoft.com/office/drawing/2014/main" id="{A86F7F42-7CB7-82FD-ED35-67BCBA5908B9}"/>
              </a:ext>
            </a:extLst>
          </p:cNvPr>
          <p:cNvSpPr/>
          <p:nvPr/>
        </p:nvSpPr>
        <p:spPr>
          <a:xfrm rot="20668395">
            <a:off x="4678176" y="3020278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4" name="楕円 1023">
            <a:extLst>
              <a:ext uri="{FF2B5EF4-FFF2-40B4-BE49-F238E27FC236}">
                <a16:creationId xmlns:a16="http://schemas.microsoft.com/office/drawing/2014/main" id="{3FB6084E-DEC8-5D47-4D2B-3FBE56FDF327}"/>
              </a:ext>
            </a:extLst>
          </p:cNvPr>
          <p:cNvSpPr/>
          <p:nvPr/>
        </p:nvSpPr>
        <p:spPr>
          <a:xfrm rot="20668395">
            <a:off x="4842427" y="3274263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7" name="楕円 1026">
            <a:extLst>
              <a:ext uri="{FF2B5EF4-FFF2-40B4-BE49-F238E27FC236}">
                <a16:creationId xmlns:a16="http://schemas.microsoft.com/office/drawing/2014/main" id="{6D8DA545-3F5B-9277-D896-3F60F0C59851}"/>
              </a:ext>
            </a:extLst>
          </p:cNvPr>
          <p:cNvSpPr/>
          <p:nvPr/>
        </p:nvSpPr>
        <p:spPr>
          <a:xfrm rot="20668395">
            <a:off x="4972203" y="3106498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29" name="楕円 1028">
            <a:extLst>
              <a:ext uri="{FF2B5EF4-FFF2-40B4-BE49-F238E27FC236}">
                <a16:creationId xmlns:a16="http://schemas.microsoft.com/office/drawing/2014/main" id="{C5CDA835-398D-1B8F-272F-03359BEF0866}"/>
              </a:ext>
            </a:extLst>
          </p:cNvPr>
          <p:cNvSpPr/>
          <p:nvPr/>
        </p:nvSpPr>
        <p:spPr>
          <a:xfrm rot="20668395">
            <a:off x="4322502" y="3396780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1" name="楕円 1030">
            <a:extLst>
              <a:ext uri="{FF2B5EF4-FFF2-40B4-BE49-F238E27FC236}">
                <a16:creationId xmlns:a16="http://schemas.microsoft.com/office/drawing/2014/main" id="{7E411240-A3B4-342C-822B-16F871FA3525}"/>
              </a:ext>
            </a:extLst>
          </p:cNvPr>
          <p:cNvSpPr/>
          <p:nvPr/>
        </p:nvSpPr>
        <p:spPr>
          <a:xfrm rot="20668395">
            <a:off x="4453203" y="3152901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2" name="楕円 1031">
            <a:extLst>
              <a:ext uri="{FF2B5EF4-FFF2-40B4-BE49-F238E27FC236}">
                <a16:creationId xmlns:a16="http://schemas.microsoft.com/office/drawing/2014/main" id="{9C16ACF6-45DB-0FCD-D350-1DDF405C91F9}"/>
              </a:ext>
            </a:extLst>
          </p:cNvPr>
          <p:cNvSpPr/>
          <p:nvPr/>
        </p:nvSpPr>
        <p:spPr>
          <a:xfrm rot="20668395">
            <a:off x="4296362" y="3200370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4" name="楕円 1033">
            <a:extLst>
              <a:ext uri="{FF2B5EF4-FFF2-40B4-BE49-F238E27FC236}">
                <a16:creationId xmlns:a16="http://schemas.microsoft.com/office/drawing/2014/main" id="{EBA281F4-69B4-3D9B-FC63-F9F99FEA9C5E}"/>
              </a:ext>
            </a:extLst>
          </p:cNvPr>
          <p:cNvSpPr/>
          <p:nvPr/>
        </p:nvSpPr>
        <p:spPr>
          <a:xfrm rot="20668395">
            <a:off x="4924393" y="2951463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6" name="楕円 1035">
            <a:extLst>
              <a:ext uri="{FF2B5EF4-FFF2-40B4-BE49-F238E27FC236}">
                <a16:creationId xmlns:a16="http://schemas.microsoft.com/office/drawing/2014/main" id="{2A833402-C1A8-797E-4981-7914249DB2D5}"/>
              </a:ext>
            </a:extLst>
          </p:cNvPr>
          <p:cNvSpPr/>
          <p:nvPr/>
        </p:nvSpPr>
        <p:spPr>
          <a:xfrm>
            <a:off x="6181262" y="4128443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7" name="楕円 1036">
            <a:extLst>
              <a:ext uri="{FF2B5EF4-FFF2-40B4-BE49-F238E27FC236}">
                <a16:creationId xmlns:a16="http://schemas.microsoft.com/office/drawing/2014/main" id="{4CC2A5CA-1A6A-3EC7-1B10-764377FF9B59}"/>
              </a:ext>
            </a:extLst>
          </p:cNvPr>
          <p:cNvSpPr/>
          <p:nvPr/>
        </p:nvSpPr>
        <p:spPr>
          <a:xfrm>
            <a:off x="6333662" y="4280843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8" name="楕円 1037">
            <a:extLst>
              <a:ext uri="{FF2B5EF4-FFF2-40B4-BE49-F238E27FC236}">
                <a16:creationId xmlns:a16="http://schemas.microsoft.com/office/drawing/2014/main" id="{B6AA25E1-A7CE-05AF-82BA-C90EB835F5DE}"/>
              </a:ext>
            </a:extLst>
          </p:cNvPr>
          <p:cNvSpPr/>
          <p:nvPr/>
        </p:nvSpPr>
        <p:spPr>
          <a:xfrm>
            <a:off x="6586685" y="4299444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39" name="楕円 1038">
            <a:extLst>
              <a:ext uri="{FF2B5EF4-FFF2-40B4-BE49-F238E27FC236}">
                <a16:creationId xmlns:a16="http://schemas.microsoft.com/office/drawing/2014/main" id="{25B8B8E9-A50E-2789-7D2A-5EAAF15F1169}"/>
              </a:ext>
            </a:extLst>
          </p:cNvPr>
          <p:cNvSpPr/>
          <p:nvPr/>
        </p:nvSpPr>
        <p:spPr>
          <a:xfrm>
            <a:off x="6333662" y="3757801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0" name="楕円 1039">
            <a:extLst>
              <a:ext uri="{FF2B5EF4-FFF2-40B4-BE49-F238E27FC236}">
                <a16:creationId xmlns:a16="http://schemas.microsoft.com/office/drawing/2014/main" id="{81A5E2AD-80CD-19DC-E4FE-42A1DF6291BE}"/>
              </a:ext>
            </a:extLst>
          </p:cNvPr>
          <p:cNvSpPr/>
          <p:nvPr/>
        </p:nvSpPr>
        <p:spPr>
          <a:xfrm>
            <a:off x="6497913" y="4011786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1" name="楕円 1040">
            <a:extLst>
              <a:ext uri="{FF2B5EF4-FFF2-40B4-BE49-F238E27FC236}">
                <a16:creationId xmlns:a16="http://schemas.microsoft.com/office/drawing/2014/main" id="{A39A1E8F-FCA0-A1E5-0121-012F0D8C57C5}"/>
              </a:ext>
            </a:extLst>
          </p:cNvPr>
          <p:cNvSpPr/>
          <p:nvPr/>
        </p:nvSpPr>
        <p:spPr>
          <a:xfrm>
            <a:off x="6771757" y="4148220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2" name="楕円 1041">
            <a:extLst>
              <a:ext uri="{FF2B5EF4-FFF2-40B4-BE49-F238E27FC236}">
                <a16:creationId xmlns:a16="http://schemas.microsoft.com/office/drawing/2014/main" id="{B78AB44C-4D11-B116-92F0-237C3A2699B2}"/>
              </a:ext>
            </a:extLst>
          </p:cNvPr>
          <p:cNvSpPr/>
          <p:nvPr/>
        </p:nvSpPr>
        <p:spPr>
          <a:xfrm>
            <a:off x="6771757" y="3824113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3" name="楕円 1042">
            <a:extLst>
              <a:ext uri="{FF2B5EF4-FFF2-40B4-BE49-F238E27FC236}">
                <a16:creationId xmlns:a16="http://schemas.microsoft.com/office/drawing/2014/main" id="{408267F8-00D5-4D9A-35E3-1CFBE99B7BA7}"/>
              </a:ext>
            </a:extLst>
          </p:cNvPr>
          <p:cNvSpPr/>
          <p:nvPr/>
        </p:nvSpPr>
        <p:spPr>
          <a:xfrm>
            <a:off x="5969959" y="4173505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4" name="楕円 1043">
            <a:extLst>
              <a:ext uri="{FF2B5EF4-FFF2-40B4-BE49-F238E27FC236}">
                <a16:creationId xmlns:a16="http://schemas.microsoft.com/office/drawing/2014/main" id="{19EA1363-9059-C923-FA43-E319DDC16874}"/>
              </a:ext>
            </a:extLst>
          </p:cNvPr>
          <p:cNvSpPr/>
          <p:nvPr/>
        </p:nvSpPr>
        <p:spPr>
          <a:xfrm>
            <a:off x="6838404" y="3498099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5" name="楕円 1044">
            <a:extLst>
              <a:ext uri="{FF2B5EF4-FFF2-40B4-BE49-F238E27FC236}">
                <a16:creationId xmlns:a16="http://schemas.microsoft.com/office/drawing/2014/main" id="{3F446950-48E9-6606-4C69-437BB4B40304}"/>
              </a:ext>
            </a:extLst>
          </p:cNvPr>
          <p:cNvSpPr/>
          <p:nvPr/>
        </p:nvSpPr>
        <p:spPr>
          <a:xfrm>
            <a:off x="6961693" y="4037458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6" name="楕円 1045">
            <a:extLst>
              <a:ext uri="{FF2B5EF4-FFF2-40B4-BE49-F238E27FC236}">
                <a16:creationId xmlns:a16="http://schemas.microsoft.com/office/drawing/2014/main" id="{36AE0DC2-4379-7687-D649-F80EA4434CEB}"/>
              </a:ext>
            </a:extLst>
          </p:cNvPr>
          <p:cNvSpPr/>
          <p:nvPr/>
        </p:nvSpPr>
        <p:spPr>
          <a:xfrm>
            <a:off x="6108689" y="3890424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7" name="楕円 1046">
            <a:extLst>
              <a:ext uri="{FF2B5EF4-FFF2-40B4-BE49-F238E27FC236}">
                <a16:creationId xmlns:a16="http://schemas.microsoft.com/office/drawing/2014/main" id="{7788D898-941C-C3E2-EF73-5CD54D696EFD}"/>
              </a:ext>
            </a:extLst>
          </p:cNvPr>
          <p:cNvSpPr/>
          <p:nvPr/>
        </p:nvSpPr>
        <p:spPr>
          <a:xfrm>
            <a:off x="6116058" y="3619654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8" name="楕円 1047">
            <a:extLst>
              <a:ext uri="{FF2B5EF4-FFF2-40B4-BE49-F238E27FC236}">
                <a16:creationId xmlns:a16="http://schemas.microsoft.com/office/drawing/2014/main" id="{315C7AF6-8EF8-E0C9-3E26-8F0523F2030F}"/>
              </a:ext>
            </a:extLst>
          </p:cNvPr>
          <p:cNvSpPr/>
          <p:nvPr/>
        </p:nvSpPr>
        <p:spPr>
          <a:xfrm>
            <a:off x="6321406" y="3573301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9" name="楕円 1048">
            <a:extLst>
              <a:ext uri="{FF2B5EF4-FFF2-40B4-BE49-F238E27FC236}">
                <a16:creationId xmlns:a16="http://schemas.microsoft.com/office/drawing/2014/main" id="{9AAE425B-0BCA-3F3B-63AD-92EE987E8DAE}"/>
              </a:ext>
            </a:extLst>
          </p:cNvPr>
          <p:cNvSpPr/>
          <p:nvPr/>
        </p:nvSpPr>
        <p:spPr>
          <a:xfrm>
            <a:off x="6579838" y="3645326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0" name="楕円 1049">
            <a:extLst>
              <a:ext uri="{FF2B5EF4-FFF2-40B4-BE49-F238E27FC236}">
                <a16:creationId xmlns:a16="http://schemas.microsoft.com/office/drawing/2014/main" id="{ACFBA627-CB0D-D95D-BFF6-AB4F36FFA7EB}"/>
              </a:ext>
            </a:extLst>
          </p:cNvPr>
          <p:cNvSpPr/>
          <p:nvPr/>
        </p:nvSpPr>
        <p:spPr>
          <a:xfrm>
            <a:off x="6924157" y="3658016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1" name="楕円 1050">
            <a:extLst>
              <a:ext uri="{FF2B5EF4-FFF2-40B4-BE49-F238E27FC236}">
                <a16:creationId xmlns:a16="http://schemas.microsoft.com/office/drawing/2014/main" id="{B17403E0-DBC5-5EF1-A5A5-21327741F73E}"/>
              </a:ext>
            </a:extLst>
          </p:cNvPr>
          <p:cNvSpPr/>
          <p:nvPr/>
        </p:nvSpPr>
        <p:spPr>
          <a:xfrm>
            <a:off x="7186010" y="3784061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2" name="楕円 1051">
            <a:extLst>
              <a:ext uri="{FF2B5EF4-FFF2-40B4-BE49-F238E27FC236}">
                <a16:creationId xmlns:a16="http://schemas.microsoft.com/office/drawing/2014/main" id="{FC1C4E9E-4ED9-0A42-F3A6-E13151F01B68}"/>
              </a:ext>
            </a:extLst>
          </p:cNvPr>
          <p:cNvSpPr/>
          <p:nvPr/>
        </p:nvSpPr>
        <p:spPr>
          <a:xfrm>
            <a:off x="7171177" y="3493895"/>
            <a:ext cx="133295" cy="132623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55" name="テキスト ボックス 1054">
            <a:extLst>
              <a:ext uri="{FF2B5EF4-FFF2-40B4-BE49-F238E27FC236}">
                <a16:creationId xmlns:a16="http://schemas.microsoft.com/office/drawing/2014/main" id="{EDEE0E5A-6149-C220-4693-DB9DC2D63327}"/>
              </a:ext>
            </a:extLst>
          </p:cNvPr>
          <p:cNvSpPr txBox="1"/>
          <p:nvPr/>
        </p:nvSpPr>
        <p:spPr>
          <a:xfrm>
            <a:off x="3965934" y="2550407"/>
            <a:ext cx="66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Noto Sans JP"/>
              </a:rPr>
              <a:t>A</a:t>
            </a:r>
            <a:r>
              <a:rPr lang="ja-JP" altLang="en-US" b="1" dirty="0">
                <a:latin typeface="Noto Sans JP"/>
              </a:rPr>
              <a:t>群</a:t>
            </a:r>
            <a:endParaRPr lang="ja-JP" altLang="en-US" dirty="0"/>
          </a:p>
        </p:txBody>
      </p:sp>
      <p:sp>
        <p:nvSpPr>
          <p:cNvPr id="1056" name="テキスト ボックス 1055">
            <a:extLst>
              <a:ext uri="{FF2B5EF4-FFF2-40B4-BE49-F238E27FC236}">
                <a16:creationId xmlns:a16="http://schemas.microsoft.com/office/drawing/2014/main" id="{49DC3AB6-46BE-00C1-66B6-F38AB8250B56}"/>
              </a:ext>
            </a:extLst>
          </p:cNvPr>
          <p:cNvSpPr txBox="1"/>
          <p:nvPr/>
        </p:nvSpPr>
        <p:spPr>
          <a:xfrm>
            <a:off x="3809834" y="3832315"/>
            <a:ext cx="66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Noto Sans JP"/>
              </a:rPr>
              <a:t>B</a:t>
            </a:r>
            <a:r>
              <a:rPr lang="ja-JP" altLang="en-US" b="1" dirty="0">
                <a:latin typeface="Noto Sans JP"/>
              </a:rPr>
              <a:t>群</a:t>
            </a:r>
            <a:endParaRPr lang="ja-JP" altLang="en-US" dirty="0"/>
          </a:p>
        </p:txBody>
      </p:sp>
      <p:sp>
        <p:nvSpPr>
          <p:cNvPr id="1057" name="テキスト ボックス 1056">
            <a:extLst>
              <a:ext uri="{FF2B5EF4-FFF2-40B4-BE49-F238E27FC236}">
                <a16:creationId xmlns:a16="http://schemas.microsoft.com/office/drawing/2014/main" id="{8B59424B-AFE3-E51C-F260-80BF4C54D16E}"/>
              </a:ext>
            </a:extLst>
          </p:cNvPr>
          <p:cNvSpPr txBox="1"/>
          <p:nvPr/>
        </p:nvSpPr>
        <p:spPr>
          <a:xfrm>
            <a:off x="7158849" y="2952814"/>
            <a:ext cx="6658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b="1" dirty="0">
                <a:latin typeface="Noto Sans JP"/>
              </a:rPr>
              <a:t>C</a:t>
            </a:r>
            <a:r>
              <a:rPr lang="ja-JP" altLang="en-US" b="1" dirty="0">
                <a:latin typeface="Noto Sans JP"/>
              </a:rPr>
              <a:t>群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547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991957"/>
            <a:ext cx="1055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Noto Sans JP"/>
              </a:rPr>
              <a:t>WAN</a:t>
            </a:r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（</a:t>
            </a:r>
            <a:r>
              <a:rPr lang="en-US" altLang="ja-JP" sz="2400" b="1" dirty="0">
                <a:solidFill>
                  <a:srgbClr val="FF0000"/>
                </a:solidFill>
                <a:latin typeface="Noto Sans JP"/>
              </a:rPr>
              <a:t>Wide Area Network</a:t>
            </a:r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）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dirty="0">
                <a:latin typeface="Noto Sans JP"/>
              </a:rPr>
              <a:t>通信事業者のネットワークサービス（</a:t>
            </a:r>
            <a:r>
              <a:rPr lang="en-US" altLang="ja-JP" sz="2400" dirty="0">
                <a:latin typeface="Noto Sans JP"/>
              </a:rPr>
              <a:t>ISP</a:t>
            </a:r>
            <a:r>
              <a:rPr lang="ja-JP" altLang="en-US" sz="2400" dirty="0">
                <a:latin typeface="Noto Sans JP"/>
              </a:rPr>
              <a:t>）などを利用して、本社と支店のような</a:t>
            </a:r>
            <a:r>
              <a:rPr lang="ja-JP" altLang="en-US" sz="2400" b="1" dirty="0">
                <a:latin typeface="Noto Sans JP"/>
              </a:rPr>
              <a:t>地理的に離れた地点間を結ぶネットワーク</a:t>
            </a:r>
            <a:r>
              <a:rPr lang="ja-JP" altLang="en-US" sz="2400" dirty="0">
                <a:latin typeface="Noto Sans JP"/>
              </a:rPr>
              <a:t>のこと。</a:t>
            </a:r>
            <a:r>
              <a:rPr lang="en-US" altLang="ja-JP" sz="2400" dirty="0">
                <a:latin typeface="Noto Sans JP"/>
              </a:rPr>
              <a:t>LAN</a:t>
            </a:r>
            <a:r>
              <a:rPr lang="ja-JP" altLang="en-US" sz="2400" dirty="0">
                <a:latin typeface="Noto Sans JP"/>
              </a:rPr>
              <a:t>と</a:t>
            </a:r>
            <a:r>
              <a:rPr lang="en-US" altLang="ja-JP" sz="2400" dirty="0">
                <a:latin typeface="Noto Sans JP"/>
              </a:rPr>
              <a:t>WAN</a:t>
            </a:r>
            <a:r>
              <a:rPr lang="ja-JP" altLang="en-US" sz="2400" dirty="0">
                <a:latin typeface="Noto Sans JP"/>
              </a:rPr>
              <a:t>の境界線は、家庭用だとルーターなどが該当する。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38C4951-6C5D-564D-766C-E3F45ACAF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560" y="2995843"/>
            <a:ext cx="2870200" cy="287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4992B69-06C7-3043-420C-18EBBB845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992" y="4423409"/>
            <a:ext cx="523932" cy="50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36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857502"/>
            <a:ext cx="1055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プライベート</a:t>
            </a:r>
            <a:r>
              <a:rPr lang="en-US" altLang="ja-JP" sz="2400" b="1" dirty="0">
                <a:solidFill>
                  <a:srgbClr val="FF0000"/>
                </a:solidFill>
                <a:latin typeface="Noto Sans JP"/>
              </a:rPr>
              <a:t>IP</a:t>
            </a:r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アドレス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特定のネットワーク内</a:t>
            </a:r>
            <a:r>
              <a:rPr lang="ja-JP" altLang="en-US" sz="2400" dirty="0">
                <a:latin typeface="Noto Sans JP"/>
              </a:rPr>
              <a:t>で割り当てられる</a:t>
            </a:r>
            <a:r>
              <a:rPr lang="en-US" altLang="ja-JP" sz="2400" dirty="0">
                <a:latin typeface="Noto Sans JP"/>
              </a:rPr>
              <a:t>IP</a:t>
            </a:r>
            <a:r>
              <a:rPr lang="ja-JP" altLang="en-US" sz="2400" dirty="0">
                <a:latin typeface="Noto Sans JP"/>
              </a:rPr>
              <a:t>アドレスのことで、</a:t>
            </a:r>
            <a:r>
              <a:rPr lang="ja-JP" altLang="en-US" sz="2400" b="1" dirty="0">
                <a:latin typeface="Noto Sans JP"/>
              </a:rPr>
              <a:t>ローカル</a:t>
            </a:r>
            <a:r>
              <a:rPr lang="en-US" altLang="ja-JP" sz="2400" b="1" dirty="0">
                <a:latin typeface="Noto Sans JP"/>
              </a:rPr>
              <a:t>IP</a:t>
            </a:r>
            <a:r>
              <a:rPr lang="ja-JP" altLang="en-US" sz="2400" b="1" dirty="0">
                <a:latin typeface="Noto Sans JP"/>
              </a:rPr>
              <a:t>アドレス</a:t>
            </a:r>
            <a:r>
              <a:rPr lang="ja-JP" altLang="en-US" sz="2400" dirty="0">
                <a:latin typeface="Noto Sans JP"/>
              </a:rPr>
              <a:t>とも呼ばれる。また、特定のネットワークごとに割り振られるため、別のネットワークに同じ</a:t>
            </a:r>
            <a:r>
              <a:rPr lang="en-US" altLang="ja-JP" sz="2400" dirty="0">
                <a:latin typeface="Noto Sans JP"/>
              </a:rPr>
              <a:t>IP</a:t>
            </a:r>
            <a:r>
              <a:rPr lang="ja-JP" altLang="en-US" sz="2400" dirty="0">
                <a:latin typeface="Noto Sans JP"/>
              </a:rPr>
              <a:t>が存在することもある。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EF2B73-BEDD-5FF1-78E7-2612E105D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697" y="2862773"/>
            <a:ext cx="3023124" cy="294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4EA7A7C-33A5-5CA4-6561-8E7AA391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239" y="4539651"/>
            <a:ext cx="1280160" cy="107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124A659-74D6-C613-3110-C5E3E7B51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259" y="3502853"/>
            <a:ext cx="768059" cy="83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C2A9137-ED24-E5A5-EB1D-29C47C13EFA2}"/>
              </a:ext>
            </a:extLst>
          </p:cNvPr>
          <p:cNvSpPr txBox="1"/>
          <p:nvPr/>
        </p:nvSpPr>
        <p:spPr>
          <a:xfrm>
            <a:off x="8786075" y="3138656"/>
            <a:ext cx="1352426" cy="30777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/>
              <a:t>192.168.11.1</a:t>
            </a:r>
            <a:endParaRPr kumimoji="1" lang="ja-JP" altLang="en-US" sz="14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614764B-9210-C355-F926-4C2796A781C2}"/>
              </a:ext>
            </a:extLst>
          </p:cNvPr>
          <p:cNvSpPr txBox="1"/>
          <p:nvPr/>
        </p:nvSpPr>
        <p:spPr>
          <a:xfrm>
            <a:off x="8651679" y="4384929"/>
            <a:ext cx="1352426" cy="30777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/>
              <a:t>192.168.11.2</a:t>
            </a:r>
            <a:endParaRPr kumimoji="1" lang="ja-JP" altLang="en-US" sz="1400" b="1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4F50030-E8D5-89C0-15D9-EEFBD5F11A63}"/>
              </a:ext>
            </a:extLst>
          </p:cNvPr>
          <p:cNvSpPr txBox="1"/>
          <p:nvPr/>
        </p:nvSpPr>
        <p:spPr>
          <a:xfrm>
            <a:off x="6941533" y="4384929"/>
            <a:ext cx="1352426" cy="30777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/>
              <a:t>192.168.11.3</a:t>
            </a:r>
            <a:endParaRPr kumimoji="1" lang="ja-JP" altLang="en-US" sz="1400" b="1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07123551-A20B-252B-BDC0-4032D3BD0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48" y="2862773"/>
            <a:ext cx="3023124" cy="294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90726388-ABBA-4DDF-640D-726A8F714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90" y="4539651"/>
            <a:ext cx="1280160" cy="107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>
            <a:extLst>
              <a:ext uri="{FF2B5EF4-FFF2-40B4-BE49-F238E27FC236}">
                <a16:creationId xmlns:a16="http://schemas.microsoft.com/office/drawing/2014/main" id="{18BBE4CF-E86C-7820-AD7D-141F63FAF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210" y="3502853"/>
            <a:ext cx="768059" cy="83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1160D894-5976-C25E-F637-6CAE15A02811}"/>
              </a:ext>
            </a:extLst>
          </p:cNvPr>
          <p:cNvSpPr txBox="1"/>
          <p:nvPr/>
        </p:nvSpPr>
        <p:spPr>
          <a:xfrm>
            <a:off x="3024657" y="3143540"/>
            <a:ext cx="1352426" cy="30777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/>
              <a:t>192.168.11.1</a:t>
            </a:r>
            <a:endParaRPr kumimoji="1" lang="ja-JP" altLang="en-US" sz="14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A441466-FC7F-7964-3DD6-E28A86826688}"/>
              </a:ext>
            </a:extLst>
          </p:cNvPr>
          <p:cNvSpPr txBox="1"/>
          <p:nvPr/>
        </p:nvSpPr>
        <p:spPr>
          <a:xfrm>
            <a:off x="3048630" y="4384929"/>
            <a:ext cx="1352426" cy="30777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/>
              <a:t>192.168.11.2</a:t>
            </a:r>
            <a:endParaRPr kumimoji="1" lang="ja-JP" altLang="en-US" sz="1400" b="1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4BC5523E-92B8-660A-1610-D47C79799184}"/>
              </a:ext>
            </a:extLst>
          </p:cNvPr>
          <p:cNvSpPr txBox="1"/>
          <p:nvPr/>
        </p:nvSpPr>
        <p:spPr>
          <a:xfrm>
            <a:off x="1338484" y="4384929"/>
            <a:ext cx="1352426" cy="307777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/>
              <a:t>192.168.11.3</a:t>
            </a:r>
            <a:endParaRPr kumimoji="1" lang="ja-JP" altLang="en-US" sz="1400" b="1" dirty="0"/>
          </a:p>
        </p:txBody>
      </p:sp>
      <p:sp>
        <p:nvSpPr>
          <p:cNvPr id="15" name="矢印: 左右 14">
            <a:extLst>
              <a:ext uri="{FF2B5EF4-FFF2-40B4-BE49-F238E27FC236}">
                <a16:creationId xmlns:a16="http://schemas.microsoft.com/office/drawing/2014/main" id="{804D96E8-FA40-A204-3E8E-21A0D5F21FCA}"/>
              </a:ext>
            </a:extLst>
          </p:cNvPr>
          <p:cNvSpPr/>
          <p:nvPr/>
        </p:nvSpPr>
        <p:spPr>
          <a:xfrm>
            <a:off x="5375513" y="3970357"/>
            <a:ext cx="1931882" cy="259851"/>
          </a:xfrm>
          <a:prstGeom prst="left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C2B03BE-AAF4-02D1-11D6-EFF8821F6C3D}"/>
              </a:ext>
            </a:extLst>
          </p:cNvPr>
          <p:cNvSpPr txBox="1"/>
          <p:nvPr/>
        </p:nvSpPr>
        <p:spPr>
          <a:xfrm>
            <a:off x="4734284" y="3223325"/>
            <a:ext cx="31936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b="1" dirty="0">
                <a:latin typeface="Noto Sans JP"/>
              </a:rPr>
              <a:t>別の家</a:t>
            </a:r>
            <a:r>
              <a:rPr lang="en-US" altLang="ja-JP" sz="1800" b="1" dirty="0">
                <a:latin typeface="Noto Sans JP"/>
              </a:rPr>
              <a:t>(</a:t>
            </a:r>
            <a:r>
              <a:rPr lang="ja-JP" altLang="en-US" sz="1800" b="1" dirty="0">
                <a:latin typeface="Noto Sans JP"/>
              </a:rPr>
              <a:t>ネットワーク</a:t>
            </a:r>
            <a:r>
              <a:rPr lang="en-US" altLang="ja-JP" sz="1800" b="1" dirty="0">
                <a:latin typeface="Noto Sans JP"/>
              </a:rPr>
              <a:t>)</a:t>
            </a:r>
            <a:r>
              <a:rPr lang="ja-JP" altLang="en-US" sz="1800" b="1" dirty="0">
                <a:latin typeface="Noto Sans JP"/>
              </a:rPr>
              <a:t>なら</a:t>
            </a:r>
            <a:endParaRPr lang="en-US" altLang="ja-JP" b="1" dirty="0">
              <a:latin typeface="Noto Sans JP"/>
            </a:endParaRPr>
          </a:p>
          <a:p>
            <a:pPr algn="ctr"/>
            <a:r>
              <a:rPr lang="en-US" altLang="ja-JP" b="1" dirty="0">
                <a:latin typeface="Noto Sans JP"/>
              </a:rPr>
              <a:t>IP</a:t>
            </a:r>
            <a:r>
              <a:rPr lang="ja-JP" altLang="en-US" b="1" dirty="0">
                <a:latin typeface="Noto Sans JP"/>
              </a:rPr>
              <a:t>の重複も</a:t>
            </a:r>
            <a:r>
              <a:rPr lang="en-US" altLang="ja-JP" b="1" dirty="0">
                <a:latin typeface="Noto Sans JP"/>
              </a:rPr>
              <a:t>OK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986266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744488"/>
            <a:ext cx="1055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グローバル</a:t>
            </a:r>
            <a:r>
              <a:rPr lang="en-US" altLang="ja-JP" sz="2400" b="1" dirty="0">
                <a:solidFill>
                  <a:srgbClr val="FF0000"/>
                </a:solidFill>
                <a:latin typeface="Noto Sans JP"/>
              </a:rPr>
              <a:t>IP</a:t>
            </a:r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アドレス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インターネットに接続する際に</a:t>
            </a:r>
            <a:r>
              <a:rPr lang="ja-JP" altLang="en-US" sz="2400" dirty="0">
                <a:latin typeface="Noto Sans JP"/>
              </a:rPr>
              <a:t>割り当てられる</a:t>
            </a:r>
            <a:r>
              <a:rPr lang="en-US" altLang="ja-JP" sz="2400" dirty="0">
                <a:latin typeface="Noto Sans JP"/>
              </a:rPr>
              <a:t>IP</a:t>
            </a:r>
            <a:r>
              <a:rPr lang="ja-JP" altLang="en-US" sz="2400" dirty="0">
                <a:latin typeface="Noto Sans JP"/>
              </a:rPr>
              <a:t>アドレスのことで、</a:t>
            </a:r>
            <a:r>
              <a:rPr lang="ja-JP" altLang="en-US" sz="2400" b="1" dirty="0">
                <a:latin typeface="Noto Sans JP"/>
              </a:rPr>
              <a:t>パブリック</a:t>
            </a:r>
            <a:r>
              <a:rPr lang="en-US" altLang="ja-JP" sz="2400" b="1" dirty="0">
                <a:latin typeface="Noto Sans JP"/>
              </a:rPr>
              <a:t>IP</a:t>
            </a:r>
            <a:r>
              <a:rPr lang="ja-JP" altLang="en-US" sz="2400" b="1" dirty="0">
                <a:latin typeface="Noto Sans JP"/>
              </a:rPr>
              <a:t>アドレス</a:t>
            </a:r>
            <a:r>
              <a:rPr lang="ja-JP" altLang="en-US" sz="2400" dirty="0">
                <a:latin typeface="Noto Sans JP"/>
              </a:rPr>
              <a:t>とも呼ばれる。</a:t>
            </a:r>
            <a:r>
              <a:rPr lang="en-US" altLang="ja-JP" sz="2400" b="1" dirty="0">
                <a:latin typeface="Noto Sans JP"/>
              </a:rPr>
              <a:t>IP</a:t>
            </a:r>
            <a:r>
              <a:rPr lang="ja-JP" altLang="en-US" sz="2400" b="1" dirty="0">
                <a:latin typeface="Noto Sans JP"/>
              </a:rPr>
              <a:t>の重複が無い</a:t>
            </a:r>
            <a:r>
              <a:rPr lang="ja-JP" altLang="en-US" sz="2400" dirty="0">
                <a:latin typeface="Noto Sans JP"/>
              </a:rPr>
              <a:t>一意のもの。インターネットサービスプロバイダ</a:t>
            </a:r>
            <a:r>
              <a:rPr lang="en-US" altLang="ja-JP" sz="2400" dirty="0">
                <a:latin typeface="Noto Sans JP"/>
              </a:rPr>
              <a:t>(ISP)</a:t>
            </a:r>
            <a:r>
              <a:rPr lang="ja-JP" altLang="en-US" sz="2400" dirty="0">
                <a:latin typeface="Noto Sans JP"/>
              </a:rPr>
              <a:t>がサービスとして提供している。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71FE9C-F8BF-0BAF-0E97-7859DB289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695" y="2940917"/>
            <a:ext cx="3023124" cy="2942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6BCBF0A-F9BB-C8B3-AAB4-E00F7B47A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237" y="4617795"/>
            <a:ext cx="1280160" cy="107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46FAFC20-5A0B-7BDE-59DA-9AA10B8D5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257" y="3580997"/>
            <a:ext cx="768059" cy="83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EACEEA19-13ED-5B22-7F36-C71AC723E126}"/>
              </a:ext>
            </a:extLst>
          </p:cNvPr>
          <p:cNvSpPr/>
          <p:nvPr/>
        </p:nvSpPr>
        <p:spPr>
          <a:xfrm>
            <a:off x="5245075" y="3947712"/>
            <a:ext cx="1864646" cy="1748617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b="1" dirty="0"/>
              <a:t>　・</a:t>
            </a:r>
            <a:r>
              <a:rPr lang="en-US" altLang="ja-JP" sz="2000" b="1" dirty="0"/>
              <a:t>NTT</a:t>
            </a:r>
          </a:p>
          <a:p>
            <a:r>
              <a:rPr lang="ja-JP" altLang="en-US" sz="2000" b="1" dirty="0"/>
              <a:t>　・</a:t>
            </a:r>
            <a:r>
              <a:rPr lang="en-US" altLang="ja-JP" sz="2000" b="1" dirty="0"/>
              <a:t>CATV</a:t>
            </a:r>
          </a:p>
          <a:p>
            <a:r>
              <a:rPr lang="ja-JP" altLang="en-US" sz="2000" b="1" dirty="0"/>
              <a:t>　　など</a:t>
            </a:r>
            <a:endParaRPr kumimoji="1" lang="en-US" altLang="ja-JP" sz="2000" b="1" dirty="0"/>
          </a:p>
        </p:txBody>
      </p:sp>
      <p:cxnSp>
        <p:nvCxnSpPr>
          <p:cNvPr id="18" name="コネクタ: カギ線 17">
            <a:extLst>
              <a:ext uri="{FF2B5EF4-FFF2-40B4-BE49-F238E27FC236}">
                <a16:creationId xmlns:a16="http://schemas.microsoft.com/office/drawing/2014/main" id="{5323070A-1400-1A4C-305A-50F5C2EC093E}"/>
              </a:ext>
            </a:extLst>
          </p:cNvPr>
          <p:cNvCxnSpPr>
            <a:cxnSpLocks/>
            <a:stCxn id="16" idx="1"/>
          </p:cNvCxnSpPr>
          <p:nvPr/>
        </p:nvCxnSpPr>
        <p:spPr>
          <a:xfrm rot="10800000" flipV="1">
            <a:off x="3487407" y="4822021"/>
            <a:ext cx="1757668" cy="684616"/>
          </a:xfrm>
          <a:prstGeom prst="bentConnector3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四角形: 角を丸くする 21">
            <a:extLst>
              <a:ext uri="{FF2B5EF4-FFF2-40B4-BE49-F238E27FC236}">
                <a16:creationId xmlns:a16="http://schemas.microsoft.com/office/drawing/2014/main" id="{684FF7A6-DE37-0FF7-5B7A-0C90322B6781}"/>
              </a:ext>
            </a:extLst>
          </p:cNvPr>
          <p:cNvSpPr/>
          <p:nvPr/>
        </p:nvSpPr>
        <p:spPr>
          <a:xfrm>
            <a:off x="5527614" y="3723259"/>
            <a:ext cx="1299567" cy="46465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600" b="1" dirty="0"/>
              <a:t>回線事業者</a:t>
            </a:r>
            <a:endParaRPr kumimoji="1" lang="ja-JP" altLang="en-US" sz="1600" b="1" dirty="0"/>
          </a:p>
        </p:txBody>
      </p:sp>
      <p:sp>
        <p:nvSpPr>
          <p:cNvPr id="25" name="四角形: 角を丸くする 24">
            <a:extLst>
              <a:ext uri="{FF2B5EF4-FFF2-40B4-BE49-F238E27FC236}">
                <a16:creationId xmlns:a16="http://schemas.microsoft.com/office/drawing/2014/main" id="{61BF4C10-2EFD-9D8F-C2E4-851103D54592}"/>
              </a:ext>
            </a:extLst>
          </p:cNvPr>
          <p:cNvSpPr/>
          <p:nvPr/>
        </p:nvSpPr>
        <p:spPr>
          <a:xfrm>
            <a:off x="7955738" y="3947712"/>
            <a:ext cx="1864646" cy="1748617"/>
          </a:xfrm>
          <a:prstGeom prst="roundRect">
            <a:avLst/>
          </a:prstGeom>
          <a:ln w="3810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ja-JP" altLang="en-US" sz="2000" b="1" dirty="0"/>
              <a:t>・</a:t>
            </a:r>
            <a:r>
              <a:rPr lang="en-US" altLang="ja-JP" sz="2000" b="1" dirty="0"/>
              <a:t>OCN</a:t>
            </a:r>
          </a:p>
          <a:p>
            <a:r>
              <a:rPr lang="ja-JP" altLang="en-US" sz="2000" b="1" dirty="0"/>
              <a:t>・</a:t>
            </a:r>
            <a:r>
              <a:rPr lang="en-US" altLang="ja-JP" sz="2000" b="1" dirty="0" err="1"/>
              <a:t>Yahoo!BB</a:t>
            </a:r>
            <a:endParaRPr lang="en-US" altLang="ja-JP" sz="2000" b="1" dirty="0"/>
          </a:p>
          <a:p>
            <a:r>
              <a:rPr lang="ja-JP" altLang="en-US" sz="2000" b="1" dirty="0"/>
              <a:t>　　など</a:t>
            </a:r>
            <a:endParaRPr kumimoji="1" lang="en-US" altLang="ja-JP" sz="2000" b="1" dirty="0"/>
          </a:p>
        </p:txBody>
      </p:sp>
      <p:sp>
        <p:nvSpPr>
          <p:cNvPr id="26" name="四角形: 角を丸くする 25">
            <a:extLst>
              <a:ext uri="{FF2B5EF4-FFF2-40B4-BE49-F238E27FC236}">
                <a16:creationId xmlns:a16="http://schemas.microsoft.com/office/drawing/2014/main" id="{F165141D-3433-AFCC-926A-C1A6D6AA92B9}"/>
              </a:ext>
            </a:extLst>
          </p:cNvPr>
          <p:cNvSpPr/>
          <p:nvPr/>
        </p:nvSpPr>
        <p:spPr>
          <a:xfrm>
            <a:off x="8238277" y="3723259"/>
            <a:ext cx="1299567" cy="464658"/>
          </a:xfrm>
          <a:prstGeom prst="round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1600" b="1" dirty="0"/>
              <a:t>ISP</a:t>
            </a:r>
            <a:endParaRPr kumimoji="1" lang="ja-JP" altLang="en-US" sz="1600" b="1" dirty="0"/>
          </a:p>
        </p:txBody>
      </p:sp>
      <p:sp>
        <p:nvSpPr>
          <p:cNvPr id="27" name="加算記号 26">
            <a:extLst>
              <a:ext uri="{FF2B5EF4-FFF2-40B4-BE49-F238E27FC236}">
                <a16:creationId xmlns:a16="http://schemas.microsoft.com/office/drawing/2014/main" id="{07CF2049-A8AA-08A2-664E-65510B06D734}"/>
              </a:ext>
            </a:extLst>
          </p:cNvPr>
          <p:cNvSpPr/>
          <p:nvPr/>
        </p:nvSpPr>
        <p:spPr>
          <a:xfrm>
            <a:off x="7294656" y="4617795"/>
            <a:ext cx="493160" cy="416544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吹き出し: 四角形 27">
            <a:extLst>
              <a:ext uri="{FF2B5EF4-FFF2-40B4-BE49-F238E27FC236}">
                <a16:creationId xmlns:a16="http://schemas.microsoft.com/office/drawing/2014/main" id="{F91BF3EB-C16A-48FB-678E-9531AAEEC458}"/>
              </a:ext>
            </a:extLst>
          </p:cNvPr>
          <p:cNvSpPr/>
          <p:nvPr/>
        </p:nvSpPr>
        <p:spPr>
          <a:xfrm>
            <a:off x="5245075" y="2838231"/>
            <a:ext cx="1767840" cy="619760"/>
          </a:xfrm>
          <a:prstGeom prst="wedgeRectCallout">
            <a:avLst>
              <a:gd name="adj1" fmla="val 3058"/>
              <a:gd name="adj2" fmla="val 7532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物理回線を</a:t>
            </a:r>
            <a:endParaRPr lang="en-US" altLang="ja-JP" b="1" dirty="0"/>
          </a:p>
          <a:p>
            <a:pPr algn="ctr"/>
            <a:r>
              <a:rPr lang="ja-JP" altLang="en-US" b="1" dirty="0"/>
              <a:t>提供</a:t>
            </a:r>
            <a:endParaRPr kumimoji="1" lang="ja-JP" altLang="en-US" b="1" dirty="0"/>
          </a:p>
        </p:txBody>
      </p:sp>
      <p:sp>
        <p:nvSpPr>
          <p:cNvPr id="29" name="吹き出し: 四角形 28">
            <a:extLst>
              <a:ext uri="{FF2B5EF4-FFF2-40B4-BE49-F238E27FC236}">
                <a16:creationId xmlns:a16="http://schemas.microsoft.com/office/drawing/2014/main" id="{E083F8C7-BF20-8807-1C28-B58FBEC99496}"/>
              </a:ext>
            </a:extLst>
          </p:cNvPr>
          <p:cNvSpPr/>
          <p:nvPr/>
        </p:nvSpPr>
        <p:spPr>
          <a:xfrm>
            <a:off x="7955738" y="2838231"/>
            <a:ext cx="2390344" cy="619760"/>
          </a:xfrm>
          <a:prstGeom prst="wedgeRectCallout">
            <a:avLst>
              <a:gd name="adj1" fmla="val 3058"/>
              <a:gd name="adj2" fmla="val 75320"/>
            </a:avLst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b="1" dirty="0"/>
              <a:t>ネット接続</a:t>
            </a:r>
            <a:endParaRPr lang="en-US" altLang="ja-JP" b="1" dirty="0"/>
          </a:p>
          <a:p>
            <a:pPr algn="ctr"/>
            <a:r>
              <a:rPr lang="ja-JP" altLang="en-US" b="1" dirty="0"/>
              <a:t>サービスを提供</a:t>
            </a:r>
            <a:endParaRPr kumimoji="1" lang="ja-JP" altLang="en-US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D5CD21B-80B2-97FF-4F59-B906D9264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871" y="4967370"/>
            <a:ext cx="1459946" cy="107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48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4" y="703183"/>
            <a:ext cx="10553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b="1" dirty="0">
                <a:solidFill>
                  <a:srgbClr val="FF0000"/>
                </a:solidFill>
                <a:latin typeface="Noto Sans JP"/>
              </a:rPr>
              <a:t>IP</a:t>
            </a:r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マスカレード（</a:t>
            </a:r>
            <a:r>
              <a:rPr lang="en-US" altLang="ja-JP" sz="2400" b="1" dirty="0">
                <a:solidFill>
                  <a:srgbClr val="FF0000"/>
                </a:solidFill>
                <a:latin typeface="Noto Sans JP"/>
              </a:rPr>
              <a:t>NAPT</a:t>
            </a:r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）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プライベート</a:t>
            </a:r>
            <a:r>
              <a:rPr lang="en-US" altLang="ja-JP" sz="2400" b="1" dirty="0">
                <a:latin typeface="Noto Sans JP"/>
              </a:rPr>
              <a:t>IP</a:t>
            </a:r>
            <a:r>
              <a:rPr lang="ja-JP" altLang="en-US" sz="2400" b="1" dirty="0">
                <a:latin typeface="Noto Sans JP"/>
              </a:rPr>
              <a:t>アドレスの複数の末端が、一つのグローバル</a:t>
            </a:r>
            <a:r>
              <a:rPr lang="en-US" altLang="ja-JP" sz="2400" b="1" dirty="0">
                <a:latin typeface="Noto Sans JP"/>
              </a:rPr>
              <a:t>IP</a:t>
            </a:r>
            <a:r>
              <a:rPr lang="ja-JP" altLang="en-US" sz="2400" b="1" dirty="0">
                <a:latin typeface="Noto Sans JP"/>
              </a:rPr>
              <a:t>アドレスを使ってインターネット接続をする仕組み</a:t>
            </a:r>
            <a:r>
              <a:rPr lang="ja-JP" altLang="en-US" sz="2400" dirty="0">
                <a:latin typeface="Noto Sans JP"/>
              </a:rPr>
              <a:t>のこと。</a:t>
            </a:r>
            <a:r>
              <a:rPr lang="en-US" altLang="ja-JP" sz="2400" dirty="0">
                <a:latin typeface="Noto Sans JP"/>
              </a:rPr>
              <a:t>Network Address Port Translation</a:t>
            </a:r>
            <a:r>
              <a:rPr lang="ja-JP" altLang="en-US" sz="2400" dirty="0">
                <a:latin typeface="Noto Sans JP"/>
              </a:rPr>
              <a:t>（</a:t>
            </a:r>
            <a:r>
              <a:rPr lang="en-US" altLang="ja-JP" sz="2400" dirty="0">
                <a:latin typeface="Noto Sans JP"/>
              </a:rPr>
              <a:t>NAPT</a:t>
            </a:r>
            <a:r>
              <a:rPr lang="ja-JP" altLang="en-US" sz="2400" dirty="0">
                <a:latin typeface="Noto Sans JP"/>
              </a:rPr>
              <a:t>）とも呼ばれる。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85176F-4718-5A77-D5B0-AC16F9CC7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104" y="3499155"/>
            <a:ext cx="1586665" cy="158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85C2E91-5647-DE13-CD52-BCD24A711ACE}"/>
              </a:ext>
            </a:extLst>
          </p:cNvPr>
          <p:cNvSpPr txBox="1"/>
          <p:nvPr/>
        </p:nvSpPr>
        <p:spPr>
          <a:xfrm>
            <a:off x="7704299" y="4992012"/>
            <a:ext cx="1882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b="1" dirty="0">
                <a:latin typeface="Noto Sans JP"/>
              </a:rPr>
              <a:t>インターネット</a:t>
            </a:r>
            <a:endParaRPr lang="ja-JP" altLang="en-US" b="1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6D37F1C-77D2-5064-30D9-ECC869541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719" y="3797448"/>
            <a:ext cx="1678389" cy="99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13F19D1-026D-2F01-37AC-BCAAE2EE65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18215" y="2989273"/>
            <a:ext cx="1063322" cy="80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1CA9DBD-0F14-0F8D-EED3-59EA98F04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224" y="4246942"/>
            <a:ext cx="824394" cy="10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19670F8-5615-8AAE-8FBB-2B3FF47AD0FF}"/>
              </a:ext>
            </a:extLst>
          </p:cNvPr>
          <p:cNvCxnSpPr>
            <a:stCxn id="1030" idx="1"/>
            <a:endCxn id="1028" idx="1"/>
          </p:cNvCxnSpPr>
          <p:nvPr/>
        </p:nvCxnSpPr>
        <p:spPr>
          <a:xfrm>
            <a:off x="3381537" y="3393361"/>
            <a:ext cx="1590182" cy="8991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D2D930BC-AB21-A089-1F90-8A418A611831}"/>
              </a:ext>
            </a:extLst>
          </p:cNvPr>
          <p:cNvCxnSpPr>
            <a:cxnSpLocks/>
            <a:stCxn id="1034" idx="3"/>
            <a:endCxn id="1028" idx="1"/>
          </p:cNvCxnSpPr>
          <p:nvPr/>
        </p:nvCxnSpPr>
        <p:spPr>
          <a:xfrm flipV="1">
            <a:off x="3176618" y="4292488"/>
            <a:ext cx="1795101" cy="49504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0B58F95-8C78-3F3C-CA90-17ACC0555383}"/>
              </a:ext>
            </a:extLst>
          </p:cNvPr>
          <p:cNvCxnSpPr>
            <a:cxnSpLocks/>
            <a:stCxn id="1028" idx="3"/>
            <a:endCxn id="1026" idx="1"/>
          </p:cNvCxnSpPr>
          <p:nvPr/>
        </p:nvCxnSpPr>
        <p:spPr>
          <a:xfrm>
            <a:off x="6650108" y="4292488"/>
            <a:ext cx="120199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右大かっこ 19">
            <a:extLst>
              <a:ext uri="{FF2B5EF4-FFF2-40B4-BE49-F238E27FC236}">
                <a16:creationId xmlns:a16="http://schemas.microsoft.com/office/drawing/2014/main" id="{B881851F-B7B3-81C6-6125-5063DDCD9EDC}"/>
              </a:ext>
            </a:extLst>
          </p:cNvPr>
          <p:cNvSpPr/>
          <p:nvPr/>
        </p:nvSpPr>
        <p:spPr>
          <a:xfrm rot="5400000">
            <a:off x="3471677" y="4108332"/>
            <a:ext cx="204485" cy="2961926"/>
          </a:xfrm>
          <a:prstGeom prst="rightBracket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右大かっこ 20">
            <a:extLst>
              <a:ext uri="{FF2B5EF4-FFF2-40B4-BE49-F238E27FC236}">
                <a16:creationId xmlns:a16="http://schemas.microsoft.com/office/drawing/2014/main" id="{0BCBD899-0910-C479-536B-60053AF2ECAD}"/>
              </a:ext>
            </a:extLst>
          </p:cNvPr>
          <p:cNvSpPr/>
          <p:nvPr/>
        </p:nvSpPr>
        <p:spPr>
          <a:xfrm rot="5400000">
            <a:off x="8040612" y="3956774"/>
            <a:ext cx="204483" cy="3265043"/>
          </a:xfrm>
          <a:prstGeom prst="rightBracket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DE0EBBA5-36E9-092B-F4B0-A6505CEC401F}"/>
              </a:ext>
            </a:extLst>
          </p:cNvPr>
          <p:cNvSpPr txBox="1"/>
          <p:nvPr/>
        </p:nvSpPr>
        <p:spPr>
          <a:xfrm>
            <a:off x="2209878" y="5796033"/>
            <a:ext cx="272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b="1" dirty="0">
                <a:latin typeface="Noto Sans JP"/>
              </a:rPr>
              <a:t>プライベート</a:t>
            </a:r>
            <a:r>
              <a:rPr lang="en-US" altLang="ja-JP" sz="1800" b="1" dirty="0">
                <a:latin typeface="Noto Sans JP"/>
              </a:rPr>
              <a:t>IP</a:t>
            </a:r>
            <a:r>
              <a:rPr lang="ja-JP" altLang="en-US" sz="1800" b="1" dirty="0">
                <a:latin typeface="Noto Sans JP"/>
              </a:rPr>
              <a:t>アドレス</a:t>
            </a:r>
            <a:endParaRPr lang="ja-JP" altLang="en-US" b="1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EA20819-D739-E084-C7FA-73E40D4BDD02}"/>
              </a:ext>
            </a:extLst>
          </p:cNvPr>
          <p:cNvSpPr txBox="1"/>
          <p:nvPr/>
        </p:nvSpPr>
        <p:spPr>
          <a:xfrm>
            <a:off x="6830887" y="5815078"/>
            <a:ext cx="2728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b="1" dirty="0">
                <a:latin typeface="Noto Sans JP"/>
              </a:rPr>
              <a:t>グローバル</a:t>
            </a:r>
            <a:r>
              <a:rPr lang="en-US" altLang="ja-JP" sz="1800" b="1" dirty="0">
                <a:latin typeface="Noto Sans JP"/>
              </a:rPr>
              <a:t>IP</a:t>
            </a:r>
            <a:r>
              <a:rPr lang="ja-JP" altLang="en-US" sz="1800" b="1" dirty="0">
                <a:latin typeface="Noto Sans JP"/>
              </a:rPr>
              <a:t>アドレス</a:t>
            </a:r>
            <a:endParaRPr lang="ja-JP" altLang="en-US" b="1" dirty="0"/>
          </a:p>
        </p:txBody>
      </p:sp>
      <p:sp>
        <p:nvSpPr>
          <p:cNvPr id="1025" name="テキスト ボックス 1024">
            <a:extLst>
              <a:ext uri="{FF2B5EF4-FFF2-40B4-BE49-F238E27FC236}">
                <a16:creationId xmlns:a16="http://schemas.microsoft.com/office/drawing/2014/main" id="{76D145F1-1A29-DD2C-50FF-F3549CAD1FFD}"/>
              </a:ext>
            </a:extLst>
          </p:cNvPr>
          <p:cNvSpPr txBox="1"/>
          <p:nvPr/>
        </p:nvSpPr>
        <p:spPr>
          <a:xfrm>
            <a:off x="3271666" y="2943867"/>
            <a:ext cx="1352426" cy="30777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/>
              <a:t>192.168.11.2</a:t>
            </a:r>
            <a:endParaRPr kumimoji="1" lang="ja-JP" altLang="en-US" sz="1400" b="1" dirty="0"/>
          </a:p>
        </p:txBody>
      </p:sp>
      <p:sp>
        <p:nvSpPr>
          <p:cNvPr id="1027" name="テキスト ボックス 1026">
            <a:extLst>
              <a:ext uri="{FF2B5EF4-FFF2-40B4-BE49-F238E27FC236}">
                <a16:creationId xmlns:a16="http://schemas.microsoft.com/office/drawing/2014/main" id="{C170F9B0-882E-2F01-987B-E210908A1DDC}"/>
              </a:ext>
            </a:extLst>
          </p:cNvPr>
          <p:cNvSpPr txBox="1"/>
          <p:nvPr/>
        </p:nvSpPr>
        <p:spPr>
          <a:xfrm>
            <a:off x="3271666" y="5008943"/>
            <a:ext cx="1352426" cy="307777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/>
              <a:t>192.168.11.3</a:t>
            </a:r>
            <a:endParaRPr kumimoji="1" lang="ja-JP" altLang="en-US" sz="1400" b="1" dirty="0"/>
          </a:p>
        </p:txBody>
      </p:sp>
      <p:sp>
        <p:nvSpPr>
          <p:cNvPr id="1029" name="テキスト ボックス 1028">
            <a:extLst>
              <a:ext uri="{FF2B5EF4-FFF2-40B4-BE49-F238E27FC236}">
                <a16:creationId xmlns:a16="http://schemas.microsoft.com/office/drawing/2014/main" id="{F9CFB075-3842-961F-3080-ACE1C10ECFF1}"/>
              </a:ext>
            </a:extLst>
          </p:cNvPr>
          <p:cNvSpPr txBox="1"/>
          <p:nvPr/>
        </p:nvSpPr>
        <p:spPr>
          <a:xfrm>
            <a:off x="4444859" y="3535147"/>
            <a:ext cx="2847314" cy="307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1400" b="1" dirty="0"/>
              <a:t>192.168.11.1</a:t>
            </a:r>
            <a:r>
              <a:rPr kumimoji="1" lang="ja-JP" altLang="en-US" sz="1400" b="1" dirty="0"/>
              <a:t>⇔</a:t>
            </a:r>
            <a:r>
              <a:rPr kumimoji="1" lang="en-US" altLang="ja-JP" sz="1400" b="1" dirty="0"/>
              <a:t>10.xxx.xxx.xxx</a:t>
            </a:r>
            <a:endParaRPr kumimoji="1" lang="ja-JP" altLang="en-US" sz="1400" b="1" dirty="0"/>
          </a:p>
        </p:txBody>
      </p:sp>
      <p:sp>
        <p:nvSpPr>
          <p:cNvPr id="1031" name="テキスト ボックス 1030">
            <a:extLst>
              <a:ext uri="{FF2B5EF4-FFF2-40B4-BE49-F238E27FC236}">
                <a16:creationId xmlns:a16="http://schemas.microsoft.com/office/drawing/2014/main" id="{60989675-E1FA-08F1-1134-F6A2572C7634}"/>
              </a:ext>
            </a:extLst>
          </p:cNvPr>
          <p:cNvSpPr txBox="1"/>
          <p:nvPr/>
        </p:nvSpPr>
        <p:spPr>
          <a:xfrm>
            <a:off x="4876696" y="4622680"/>
            <a:ext cx="18822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b="1" dirty="0">
                <a:solidFill>
                  <a:srgbClr val="FF0000"/>
                </a:solidFill>
                <a:latin typeface="Noto Sans JP"/>
              </a:rPr>
              <a:t>変換</a:t>
            </a:r>
            <a:endParaRPr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1035" name="テキスト ボックス 1034">
            <a:extLst>
              <a:ext uri="{FF2B5EF4-FFF2-40B4-BE49-F238E27FC236}">
                <a16:creationId xmlns:a16="http://schemas.microsoft.com/office/drawing/2014/main" id="{6AC79230-B75B-86B6-0205-EC0334E235AD}"/>
              </a:ext>
            </a:extLst>
          </p:cNvPr>
          <p:cNvSpPr txBox="1"/>
          <p:nvPr/>
        </p:nvSpPr>
        <p:spPr>
          <a:xfrm>
            <a:off x="7852104" y="2067769"/>
            <a:ext cx="30527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latin typeface="Noto Sans JP"/>
              </a:rPr>
              <a:t>（出題履歴）</a:t>
            </a:r>
            <a:endParaRPr lang="en-US" altLang="ja-JP" b="1" dirty="0">
              <a:latin typeface="Noto Sans JP"/>
            </a:endParaRPr>
          </a:p>
          <a:p>
            <a:r>
              <a:rPr lang="en-US" altLang="ja-JP" b="1" dirty="0">
                <a:latin typeface="Noto Sans JP"/>
              </a:rPr>
              <a:t>FE </a:t>
            </a:r>
            <a:r>
              <a:rPr lang="ja-JP" altLang="en-US" b="1" dirty="0">
                <a:latin typeface="Noto Sans JP"/>
              </a:rPr>
              <a:t>令和元年 秋季 午前 問</a:t>
            </a:r>
            <a:r>
              <a:rPr lang="en-US" altLang="ja-JP" b="1" dirty="0">
                <a:latin typeface="Noto Sans JP"/>
              </a:rPr>
              <a:t>33</a:t>
            </a:r>
          </a:p>
          <a:p>
            <a:r>
              <a:rPr lang="en-US" altLang="ja-JP" b="1" dirty="0">
                <a:latin typeface="Noto Sans JP"/>
              </a:rPr>
              <a:t>FE </a:t>
            </a:r>
            <a:r>
              <a:rPr lang="ja-JP" altLang="en-US" b="1" dirty="0">
                <a:latin typeface="Noto Sans JP"/>
              </a:rPr>
              <a:t>平成</a:t>
            </a:r>
            <a:r>
              <a:rPr lang="en-US" altLang="ja-JP" b="1" dirty="0">
                <a:latin typeface="Noto Sans JP"/>
              </a:rPr>
              <a:t>29</a:t>
            </a:r>
            <a:r>
              <a:rPr lang="ja-JP" altLang="en-US" b="1" dirty="0">
                <a:latin typeface="Noto Sans JP"/>
              </a:rPr>
              <a:t>年 春季 午前 問</a:t>
            </a:r>
            <a:r>
              <a:rPr lang="en-US" altLang="ja-JP" b="1" dirty="0">
                <a:latin typeface="Noto Sans JP"/>
              </a:rPr>
              <a:t>32</a:t>
            </a:r>
          </a:p>
          <a:p>
            <a:r>
              <a:rPr lang="en-US" altLang="ja-JP" b="1" dirty="0">
                <a:latin typeface="Noto Sans JP"/>
              </a:rPr>
              <a:t>FE </a:t>
            </a:r>
            <a:r>
              <a:rPr lang="ja-JP" altLang="en-US" b="1" dirty="0">
                <a:latin typeface="Noto Sans JP"/>
              </a:rPr>
              <a:t>平成</a:t>
            </a:r>
            <a:r>
              <a:rPr lang="en-US" altLang="ja-JP" b="1" dirty="0">
                <a:latin typeface="Noto Sans JP"/>
              </a:rPr>
              <a:t>28</a:t>
            </a:r>
            <a:r>
              <a:rPr lang="ja-JP" altLang="en-US" b="1" dirty="0">
                <a:latin typeface="Noto Sans JP"/>
              </a:rPr>
              <a:t>年 春季 午前 問</a:t>
            </a:r>
            <a:r>
              <a:rPr lang="en-US" altLang="ja-JP" b="1" dirty="0">
                <a:latin typeface="Noto Sans JP"/>
              </a:rPr>
              <a:t>33</a:t>
            </a:r>
          </a:p>
          <a:p>
            <a:r>
              <a:rPr lang="en-US" altLang="ja-JP" b="1" dirty="0">
                <a:latin typeface="Noto Sans JP"/>
              </a:rPr>
              <a:t>FE </a:t>
            </a:r>
            <a:r>
              <a:rPr lang="ja-JP" altLang="en-US" b="1" dirty="0">
                <a:latin typeface="Noto Sans JP"/>
              </a:rPr>
              <a:t>平成</a:t>
            </a:r>
            <a:r>
              <a:rPr lang="en-US" altLang="ja-JP" b="1" dirty="0">
                <a:latin typeface="Noto Sans JP"/>
              </a:rPr>
              <a:t>24</a:t>
            </a:r>
            <a:r>
              <a:rPr lang="ja-JP" altLang="en-US" b="1" dirty="0">
                <a:latin typeface="Noto Sans JP"/>
              </a:rPr>
              <a:t>年 春季 午前 問</a:t>
            </a:r>
            <a:r>
              <a:rPr lang="en-US" altLang="ja-JP" b="1" dirty="0">
                <a:latin typeface="Noto Sans JP"/>
              </a:rPr>
              <a:t>37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3321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873857" y="655222"/>
            <a:ext cx="10530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メモリインタリーブ</a:t>
            </a:r>
            <a:endParaRPr lang="en-US" altLang="ja-JP" sz="2400" dirty="0"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主記憶</a:t>
            </a:r>
            <a:r>
              <a:rPr lang="ja-JP" altLang="en-US" sz="2400" dirty="0">
                <a:latin typeface="Noto Sans JP"/>
              </a:rPr>
              <a:t>を</a:t>
            </a:r>
            <a:r>
              <a:rPr lang="ja-JP" altLang="en-US" sz="2400" b="1" dirty="0">
                <a:latin typeface="Noto Sans JP"/>
              </a:rPr>
              <a:t>複数の動作するグループ</a:t>
            </a:r>
            <a:r>
              <a:rPr lang="ja-JP" altLang="en-US" sz="2400" dirty="0">
                <a:latin typeface="Noto Sans JP"/>
              </a:rPr>
              <a:t>（メモリバンク）に分けて、各グループに</a:t>
            </a:r>
            <a:r>
              <a:rPr lang="ja-JP" altLang="en-US" sz="2400" b="1" dirty="0">
                <a:latin typeface="Noto Sans JP"/>
              </a:rPr>
              <a:t>並列</a:t>
            </a:r>
            <a:r>
              <a:rPr lang="ja-JP" altLang="en-US" sz="2400" dirty="0">
                <a:latin typeface="Noto Sans JP"/>
              </a:rPr>
              <a:t>にアクセスする方式。</a:t>
            </a:r>
            <a:r>
              <a:rPr lang="ja-JP" altLang="en-US" sz="2400" b="1" dirty="0">
                <a:latin typeface="Noto Sans JP"/>
              </a:rPr>
              <a:t>データ転送速度を上げる</a:t>
            </a:r>
            <a:r>
              <a:rPr lang="ja-JP" altLang="en-US" sz="2400" dirty="0">
                <a:latin typeface="Noto Sans JP"/>
              </a:rPr>
              <a:t>ことができる。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6DE1D58-E4DC-EE68-A709-21FA2F8A7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81" t="55693" r="2281" b="11461"/>
          <a:stretch/>
        </p:blipFill>
        <p:spPr>
          <a:xfrm rot="378781">
            <a:off x="2774027" y="3864709"/>
            <a:ext cx="2226616" cy="742280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D33C86E-21FD-C183-6793-1A52B94600D9}"/>
              </a:ext>
            </a:extLst>
          </p:cNvPr>
          <p:cNvSpPr/>
          <p:nvPr/>
        </p:nvSpPr>
        <p:spPr>
          <a:xfrm>
            <a:off x="5034703" y="2320051"/>
            <a:ext cx="1409806" cy="446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プロセッサ</a:t>
            </a:r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D7DD539-09B0-BC53-381F-A5FCBE123176}"/>
              </a:ext>
            </a:extLst>
          </p:cNvPr>
          <p:cNvSpPr/>
          <p:nvPr/>
        </p:nvSpPr>
        <p:spPr>
          <a:xfrm>
            <a:off x="4592238" y="2963233"/>
            <a:ext cx="2294736" cy="4465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メモリコントローラ</a:t>
            </a:r>
          </a:p>
        </p:txBody>
      </p: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BA19DA2E-69B5-04AC-D7F5-1EB0E2BB7874}"/>
              </a:ext>
            </a:extLst>
          </p:cNvPr>
          <p:cNvCxnSpPr>
            <a:cxnSpLocks/>
            <a:stCxn id="23" idx="0"/>
            <a:endCxn id="5" idx="2"/>
          </p:cNvCxnSpPr>
          <p:nvPr/>
        </p:nvCxnSpPr>
        <p:spPr>
          <a:xfrm flipV="1">
            <a:off x="5739606" y="2766629"/>
            <a:ext cx="0" cy="1966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コネクタ: カギ線 27">
            <a:extLst>
              <a:ext uri="{FF2B5EF4-FFF2-40B4-BE49-F238E27FC236}">
                <a16:creationId xmlns:a16="http://schemas.microsoft.com/office/drawing/2014/main" id="{0CB432DA-F787-6108-EB30-5C5420FF4F6E}"/>
              </a:ext>
            </a:extLst>
          </p:cNvPr>
          <p:cNvCxnSpPr>
            <a:cxnSpLocks/>
            <a:stCxn id="23" idx="2"/>
            <a:endCxn id="3" idx="0"/>
          </p:cNvCxnSpPr>
          <p:nvPr/>
        </p:nvCxnSpPr>
        <p:spPr>
          <a:xfrm rot="5400000">
            <a:off x="4605302" y="2732655"/>
            <a:ext cx="457149" cy="1811460"/>
          </a:xfrm>
          <a:prstGeom prst="bentConnector3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図 28">
            <a:extLst>
              <a:ext uri="{FF2B5EF4-FFF2-40B4-BE49-F238E27FC236}">
                <a16:creationId xmlns:a16="http://schemas.microsoft.com/office/drawing/2014/main" id="{C210FB77-1FB4-CE6E-F09E-0DA9049634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281" t="55693" r="2281" b="11461"/>
          <a:stretch/>
        </p:blipFill>
        <p:spPr>
          <a:xfrm rot="378781">
            <a:off x="6499116" y="3864709"/>
            <a:ext cx="2226616" cy="742280"/>
          </a:xfrm>
          <a:prstGeom prst="rect">
            <a:avLst/>
          </a:prstGeom>
        </p:spPr>
      </p:pic>
      <p:cxnSp>
        <p:nvCxnSpPr>
          <p:cNvPr id="169986" name="コネクタ: カギ線 169985">
            <a:extLst>
              <a:ext uri="{FF2B5EF4-FFF2-40B4-BE49-F238E27FC236}">
                <a16:creationId xmlns:a16="http://schemas.microsoft.com/office/drawing/2014/main" id="{F8A1868F-CCA8-BD9F-181C-F00AB5BB4680}"/>
              </a:ext>
            </a:extLst>
          </p:cNvPr>
          <p:cNvCxnSpPr>
            <a:cxnSpLocks/>
            <a:stCxn id="23" idx="2"/>
            <a:endCxn id="29" idx="0"/>
          </p:cNvCxnSpPr>
          <p:nvPr/>
        </p:nvCxnSpPr>
        <p:spPr>
          <a:xfrm rot="16200000" flipH="1">
            <a:off x="6467846" y="2681570"/>
            <a:ext cx="457149" cy="1913629"/>
          </a:xfrm>
          <a:prstGeom prst="bent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996" name="正方形/長方形 169995">
            <a:extLst>
              <a:ext uri="{FF2B5EF4-FFF2-40B4-BE49-F238E27FC236}">
                <a16:creationId xmlns:a16="http://schemas.microsoft.com/office/drawing/2014/main" id="{CF365F5D-D2DA-FA1F-8F38-7B218B1911F9}"/>
              </a:ext>
            </a:extLst>
          </p:cNvPr>
          <p:cNvSpPr/>
          <p:nvPr/>
        </p:nvSpPr>
        <p:spPr>
          <a:xfrm>
            <a:off x="2780778" y="4637661"/>
            <a:ext cx="2294736" cy="44657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データ </a:t>
            </a:r>
            <a:r>
              <a:rPr kumimoji="1" lang="en-US" altLang="ja-JP" b="1" dirty="0"/>
              <a:t>#1</a:t>
            </a:r>
            <a:endParaRPr kumimoji="1" lang="ja-JP" altLang="en-US" b="1" dirty="0"/>
          </a:p>
        </p:txBody>
      </p:sp>
      <p:sp>
        <p:nvSpPr>
          <p:cNvPr id="169997" name="正方形/長方形 169996">
            <a:extLst>
              <a:ext uri="{FF2B5EF4-FFF2-40B4-BE49-F238E27FC236}">
                <a16:creationId xmlns:a16="http://schemas.microsoft.com/office/drawing/2014/main" id="{B131AB71-9B50-6888-38A9-DFFCB57071D3}"/>
              </a:ext>
            </a:extLst>
          </p:cNvPr>
          <p:cNvSpPr/>
          <p:nvPr/>
        </p:nvSpPr>
        <p:spPr>
          <a:xfrm>
            <a:off x="2780778" y="5064703"/>
            <a:ext cx="2294736" cy="44657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データ </a:t>
            </a:r>
            <a:r>
              <a:rPr kumimoji="1" lang="en-US" altLang="ja-JP" b="1" dirty="0"/>
              <a:t>#3</a:t>
            </a:r>
            <a:endParaRPr kumimoji="1" lang="ja-JP" altLang="en-US" b="1" dirty="0"/>
          </a:p>
        </p:txBody>
      </p:sp>
      <p:sp>
        <p:nvSpPr>
          <p:cNvPr id="169998" name="正方形/長方形 169997">
            <a:extLst>
              <a:ext uri="{FF2B5EF4-FFF2-40B4-BE49-F238E27FC236}">
                <a16:creationId xmlns:a16="http://schemas.microsoft.com/office/drawing/2014/main" id="{17EBA216-31A5-7E86-3247-222830E5F646}"/>
              </a:ext>
            </a:extLst>
          </p:cNvPr>
          <p:cNvSpPr/>
          <p:nvPr/>
        </p:nvSpPr>
        <p:spPr>
          <a:xfrm>
            <a:off x="2773590" y="5501007"/>
            <a:ext cx="2301923" cy="44657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データ </a:t>
            </a:r>
            <a:r>
              <a:rPr kumimoji="1" lang="en-US" altLang="ja-JP" b="1" dirty="0"/>
              <a:t>#5</a:t>
            </a:r>
            <a:endParaRPr kumimoji="1" lang="ja-JP" altLang="en-US" b="1" dirty="0"/>
          </a:p>
        </p:txBody>
      </p:sp>
      <p:sp>
        <p:nvSpPr>
          <p:cNvPr id="169999" name="正方形/長方形 169998">
            <a:extLst>
              <a:ext uri="{FF2B5EF4-FFF2-40B4-BE49-F238E27FC236}">
                <a16:creationId xmlns:a16="http://schemas.microsoft.com/office/drawing/2014/main" id="{7DAFBE2E-58CE-8994-5CF8-8C59FA61F7AB}"/>
              </a:ext>
            </a:extLst>
          </p:cNvPr>
          <p:cNvSpPr/>
          <p:nvPr/>
        </p:nvSpPr>
        <p:spPr>
          <a:xfrm>
            <a:off x="6612293" y="4632679"/>
            <a:ext cx="2294736" cy="44657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データ </a:t>
            </a:r>
            <a:r>
              <a:rPr kumimoji="1" lang="en-US" altLang="ja-JP" b="1" dirty="0"/>
              <a:t>#2</a:t>
            </a:r>
            <a:endParaRPr kumimoji="1" lang="ja-JP" altLang="en-US" b="1" dirty="0"/>
          </a:p>
        </p:txBody>
      </p:sp>
      <p:sp>
        <p:nvSpPr>
          <p:cNvPr id="170000" name="正方形/長方形 169999">
            <a:extLst>
              <a:ext uri="{FF2B5EF4-FFF2-40B4-BE49-F238E27FC236}">
                <a16:creationId xmlns:a16="http://schemas.microsoft.com/office/drawing/2014/main" id="{F262D9EB-3F97-E3B5-894E-3943DA382D44}"/>
              </a:ext>
            </a:extLst>
          </p:cNvPr>
          <p:cNvSpPr/>
          <p:nvPr/>
        </p:nvSpPr>
        <p:spPr>
          <a:xfrm>
            <a:off x="6612293" y="5059721"/>
            <a:ext cx="2294736" cy="44657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データ </a:t>
            </a:r>
            <a:r>
              <a:rPr kumimoji="1" lang="en-US" altLang="ja-JP" b="1" dirty="0"/>
              <a:t>#4</a:t>
            </a:r>
            <a:endParaRPr kumimoji="1" lang="ja-JP" altLang="en-US" b="1" dirty="0"/>
          </a:p>
        </p:txBody>
      </p:sp>
      <p:sp>
        <p:nvSpPr>
          <p:cNvPr id="170001" name="正方形/長方形 170000">
            <a:extLst>
              <a:ext uri="{FF2B5EF4-FFF2-40B4-BE49-F238E27FC236}">
                <a16:creationId xmlns:a16="http://schemas.microsoft.com/office/drawing/2014/main" id="{C6701F08-F60E-EE62-0815-5E3CB7885E28}"/>
              </a:ext>
            </a:extLst>
          </p:cNvPr>
          <p:cNvSpPr/>
          <p:nvPr/>
        </p:nvSpPr>
        <p:spPr>
          <a:xfrm>
            <a:off x="6615864" y="5496025"/>
            <a:ext cx="2291166" cy="446578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データ </a:t>
            </a:r>
            <a:r>
              <a:rPr kumimoji="1" lang="en-US" altLang="ja-JP" b="1" dirty="0"/>
              <a:t>#6</a:t>
            </a:r>
            <a:endParaRPr kumimoji="1" lang="ja-JP" altLang="en-US" b="1" dirty="0"/>
          </a:p>
        </p:txBody>
      </p:sp>
      <p:cxnSp>
        <p:nvCxnSpPr>
          <p:cNvPr id="170004" name="直線矢印コネクタ 170003">
            <a:extLst>
              <a:ext uri="{FF2B5EF4-FFF2-40B4-BE49-F238E27FC236}">
                <a16:creationId xmlns:a16="http://schemas.microsoft.com/office/drawing/2014/main" id="{D984A231-9051-8801-9DD9-9E04A8C78F10}"/>
              </a:ext>
            </a:extLst>
          </p:cNvPr>
          <p:cNvCxnSpPr>
            <a:stCxn id="169996" idx="3"/>
            <a:endCxn id="169999" idx="1"/>
          </p:cNvCxnSpPr>
          <p:nvPr/>
        </p:nvCxnSpPr>
        <p:spPr>
          <a:xfrm flipV="1">
            <a:off x="5075514" y="4855968"/>
            <a:ext cx="1536779" cy="49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005" name="直線矢印コネクタ 170004">
            <a:extLst>
              <a:ext uri="{FF2B5EF4-FFF2-40B4-BE49-F238E27FC236}">
                <a16:creationId xmlns:a16="http://schemas.microsoft.com/office/drawing/2014/main" id="{0FF6C6BD-348E-AE67-6B63-6A4B3A4075A6}"/>
              </a:ext>
            </a:extLst>
          </p:cNvPr>
          <p:cNvCxnSpPr>
            <a:cxnSpLocks/>
            <a:stCxn id="169999" idx="1"/>
            <a:endCxn id="169997" idx="3"/>
          </p:cNvCxnSpPr>
          <p:nvPr/>
        </p:nvCxnSpPr>
        <p:spPr>
          <a:xfrm flipH="1">
            <a:off x="5075514" y="4855968"/>
            <a:ext cx="1536779" cy="43202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008" name="直線矢印コネクタ 170007">
            <a:extLst>
              <a:ext uri="{FF2B5EF4-FFF2-40B4-BE49-F238E27FC236}">
                <a16:creationId xmlns:a16="http://schemas.microsoft.com/office/drawing/2014/main" id="{81E3AD43-F8F6-A3AA-D2CD-7B9A9D4FF731}"/>
              </a:ext>
            </a:extLst>
          </p:cNvPr>
          <p:cNvCxnSpPr>
            <a:cxnSpLocks/>
            <a:stCxn id="170000" idx="1"/>
            <a:endCxn id="169998" idx="3"/>
          </p:cNvCxnSpPr>
          <p:nvPr/>
        </p:nvCxnSpPr>
        <p:spPr>
          <a:xfrm flipH="1">
            <a:off x="5075513" y="5283010"/>
            <a:ext cx="1536780" cy="441286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011" name="直線矢印コネクタ 170010">
            <a:extLst>
              <a:ext uri="{FF2B5EF4-FFF2-40B4-BE49-F238E27FC236}">
                <a16:creationId xmlns:a16="http://schemas.microsoft.com/office/drawing/2014/main" id="{CD5160E1-841E-88B4-EFAB-C0FF365CADE7}"/>
              </a:ext>
            </a:extLst>
          </p:cNvPr>
          <p:cNvCxnSpPr>
            <a:cxnSpLocks/>
            <a:stCxn id="169997" idx="3"/>
          </p:cNvCxnSpPr>
          <p:nvPr/>
        </p:nvCxnSpPr>
        <p:spPr>
          <a:xfrm flipV="1">
            <a:off x="5075514" y="5283010"/>
            <a:ext cx="1536778" cy="49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014" name="直線矢印コネクタ 170013">
            <a:extLst>
              <a:ext uri="{FF2B5EF4-FFF2-40B4-BE49-F238E27FC236}">
                <a16:creationId xmlns:a16="http://schemas.microsoft.com/office/drawing/2014/main" id="{18E1D7B0-9BE8-318A-8A6D-14F58562D360}"/>
              </a:ext>
            </a:extLst>
          </p:cNvPr>
          <p:cNvCxnSpPr>
            <a:cxnSpLocks/>
            <a:stCxn id="169998" idx="3"/>
            <a:endCxn id="170001" idx="1"/>
          </p:cNvCxnSpPr>
          <p:nvPr/>
        </p:nvCxnSpPr>
        <p:spPr>
          <a:xfrm flipV="1">
            <a:off x="5075513" y="5719314"/>
            <a:ext cx="1540351" cy="4982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018" name="テキスト ボックス 170017">
            <a:extLst>
              <a:ext uri="{FF2B5EF4-FFF2-40B4-BE49-F238E27FC236}">
                <a16:creationId xmlns:a16="http://schemas.microsoft.com/office/drawing/2014/main" id="{BA61A38C-5493-97E3-4DC7-6A74207C9B98}"/>
              </a:ext>
            </a:extLst>
          </p:cNvPr>
          <p:cNvSpPr txBox="1"/>
          <p:nvPr/>
        </p:nvSpPr>
        <p:spPr>
          <a:xfrm>
            <a:off x="3173500" y="5995021"/>
            <a:ext cx="1502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Noto Sans JP"/>
              </a:rPr>
              <a:t>バンク </a:t>
            </a:r>
            <a:r>
              <a:rPr lang="en-US" altLang="ja-JP" dirty="0">
                <a:latin typeface="Noto Sans JP"/>
              </a:rPr>
              <a:t>#1</a:t>
            </a:r>
            <a:endParaRPr lang="ja-JP" altLang="en-US" dirty="0"/>
          </a:p>
        </p:txBody>
      </p:sp>
      <p:sp>
        <p:nvSpPr>
          <p:cNvPr id="170019" name="テキスト ボックス 170018">
            <a:extLst>
              <a:ext uri="{FF2B5EF4-FFF2-40B4-BE49-F238E27FC236}">
                <a16:creationId xmlns:a16="http://schemas.microsoft.com/office/drawing/2014/main" id="{71352C4E-5D03-3C84-2C6A-82CC7595115B}"/>
              </a:ext>
            </a:extLst>
          </p:cNvPr>
          <p:cNvSpPr txBox="1"/>
          <p:nvPr/>
        </p:nvSpPr>
        <p:spPr>
          <a:xfrm>
            <a:off x="7030126" y="6013583"/>
            <a:ext cx="1502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dirty="0">
                <a:latin typeface="Noto Sans JP"/>
              </a:rPr>
              <a:t>バンク </a:t>
            </a:r>
            <a:r>
              <a:rPr lang="en-US" altLang="ja-JP" dirty="0">
                <a:latin typeface="Noto Sans JP"/>
              </a:rPr>
              <a:t>#2</a:t>
            </a:r>
            <a:endParaRPr lang="ja-JP" altLang="en-US" dirty="0"/>
          </a:p>
        </p:txBody>
      </p:sp>
      <p:sp>
        <p:nvSpPr>
          <p:cNvPr id="170020" name="テキスト ボックス 170019">
            <a:extLst>
              <a:ext uri="{FF2B5EF4-FFF2-40B4-BE49-F238E27FC236}">
                <a16:creationId xmlns:a16="http://schemas.microsoft.com/office/drawing/2014/main" id="{56792A2E-177E-9B18-9145-6CF44EC028AE}"/>
              </a:ext>
            </a:extLst>
          </p:cNvPr>
          <p:cNvSpPr txBox="1"/>
          <p:nvPr/>
        </p:nvSpPr>
        <p:spPr>
          <a:xfrm>
            <a:off x="9140327" y="5059721"/>
            <a:ext cx="1896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latin typeface="Noto Sans JP"/>
              </a:rPr>
              <a:t>（出題履歴）</a:t>
            </a:r>
            <a:endParaRPr lang="en-US" altLang="ja-JP" b="1" dirty="0">
              <a:latin typeface="Noto Sans JP"/>
            </a:endParaRPr>
          </a:p>
          <a:p>
            <a:r>
              <a:rPr lang="en-US" altLang="ja-JP" b="1" dirty="0">
                <a:latin typeface="Noto Sans JP"/>
              </a:rPr>
              <a:t>FE </a:t>
            </a:r>
            <a:r>
              <a:rPr lang="ja-JP" altLang="en-US" b="1" dirty="0">
                <a:latin typeface="Noto Sans JP"/>
              </a:rPr>
              <a:t>令和</a:t>
            </a:r>
            <a:r>
              <a:rPr lang="en-US" altLang="ja-JP" b="1" dirty="0">
                <a:latin typeface="Noto Sans JP"/>
              </a:rPr>
              <a:t>5</a:t>
            </a:r>
            <a:r>
              <a:rPr lang="ja-JP" altLang="en-US" b="1" dirty="0">
                <a:latin typeface="Noto Sans JP"/>
              </a:rPr>
              <a:t>年 問</a:t>
            </a:r>
            <a:r>
              <a:rPr lang="en-US" altLang="ja-JP" b="1" dirty="0">
                <a:latin typeface="Noto Sans JP"/>
              </a:rPr>
              <a:t>3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909240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852341" y="816587"/>
            <a:ext cx="105303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エッジコンピューティング</a:t>
            </a:r>
            <a:endParaRPr lang="en-US" altLang="ja-JP" sz="2400" dirty="0"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b="1" dirty="0">
                <a:latin typeface="Noto Sans JP"/>
              </a:rPr>
              <a:t>利用者</a:t>
            </a:r>
            <a:r>
              <a:rPr lang="ja-JP" altLang="en-US" sz="2400" dirty="0">
                <a:latin typeface="Noto Sans JP"/>
              </a:rPr>
              <a:t>や機器に取り付けられた</a:t>
            </a:r>
            <a:r>
              <a:rPr lang="ja-JP" altLang="en-US" sz="2400" b="1" dirty="0">
                <a:latin typeface="Noto Sans JP"/>
              </a:rPr>
              <a:t>センサー</a:t>
            </a:r>
            <a:r>
              <a:rPr lang="ja-JP" altLang="en-US" sz="2400" dirty="0">
                <a:latin typeface="Noto Sans JP"/>
              </a:rPr>
              <a:t>などの</a:t>
            </a:r>
            <a:r>
              <a:rPr lang="ja-JP" altLang="en-US" sz="2400" b="1" dirty="0">
                <a:latin typeface="Noto Sans JP"/>
              </a:rPr>
              <a:t>データ発生源に近い場所</a:t>
            </a:r>
            <a:r>
              <a:rPr lang="ja-JP" altLang="en-US" sz="2400" dirty="0">
                <a:latin typeface="Noto Sans JP"/>
              </a:rPr>
              <a:t>にあるサーバなどでデータを</a:t>
            </a:r>
            <a:r>
              <a:rPr lang="ja-JP" altLang="en-US" sz="2400" b="1" dirty="0">
                <a:latin typeface="Noto Sans JP"/>
              </a:rPr>
              <a:t>一次処理</a:t>
            </a:r>
            <a:r>
              <a:rPr lang="ja-JP" altLang="en-US" sz="2400" dirty="0">
                <a:latin typeface="Noto Sans JP"/>
              </a:rPr>
              <a:t>し、処理の</a:t>
            </a:r>
            <a:r>
              <a:rPr lang="ja-JP" altLang="en-US" sz="2400" b="1" dirty="0">
                <a:latin typeface="Noto Sans JP"/>
              </a:rPr>
              <a:t>リアルタイム性を高める</a:t>
            </a:r>
            <a:r>
              <a:rPr lang="ja-JP" altLang="en-US" sz="2400" dirty="0">
                <a:latin typeface="Noto Sans JP"/>
              </a:rPr>
              <a:t>こと。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6933DF-54A4-F2D5-DDB5-44683235D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643" y="2619326"/>
            <a:ext cx="3321629" cy="347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523C273-2532-B6F8-3946-A25E3969FE2E}"/>
              </a:ext>
            </a:extLst>
          </p:cNvPr>
          <p:cNvSpPr/>
          <p:nvPr/>
        </p:nvSpPr>
        <p:spPr>
          <a:xfrm>
            <a:off x="3838734" y="4448290"/>
            <a:ext cx="3063445" cy="41609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/>
              <a:t>エッジサーバ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6269190-A347-0B96-F51F-AF3FE008997E}"/>
              </a:ext>
            </a:extLst>
          </p:cNvPr>
          <p:cNvSpPr txBox="1"/>
          <p:nvPr/>
        </p:nvSpPr>
        <p:spPr>
          <a:xfrm>
            <a:off x="7031270" y="4448290"/>
            <a:ext cx="12584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latin typeface="Noto Sans JP"/>
              </a:rPr>
              <a:t>一次処理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D1F2268-5F1B-1365-2D71-BC576EECF5CE}"/>
              </a:ext>
            </a:extLst>
          </p:cNvPr>
          <p:cNvSpPr txBox="1"/>
          <p:nvPr/>
        </p:nvSpPr>
        <p:spPr>
          <a:xfrm>
            <a:off x="5977227" y="2735693"/>
            <a:ext cx="3141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latin typeface="Noto Sans JP"/>
              </a:rPr>
              <a:t>特定のデータのみを集約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C60A8D1-153B-B444-ECF5-9A8BC4A6C402}"/>
              </a:ext>
            </a:extLst>
          </p:cNvPr>
          <p:cNvSpPr txBox="1"/>
          <p:nvPr/>
        </p:nvSpPr>
        <p:spPr>
          <a:xfrm>
            <a:off x="8400588" y="4998077"/>
            <a:ext cx="1896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latin typeface="Noto Sans JP"/>
              </a:rPr>
              <a:t>（出題履歴）</a:t>
            </a:r>
            <a:endParaRPr lang="en-US" altLang="ja-JP" b="1" dirty="0">
              <a:latin typeface="Noto Sans JP"/>
            </a:endParaRPr>
          </a:p>
          <a:p>
            <a:r>
              <a:rPr lang="en-US" altLang="ja-JP" b="1" dirty="0">
                <a:latin typeface="Noto Sans JP"/>
              </a:rPr>
              <a:t>FE </a:t>
            </a:r>
            <a:r>
              <a:rPr lang="ja-JP" altLang="en-US" b="1" dirty="0">
                <a:latin typeface="Noto Sans JP"/>
              </a:rPr>
              <a:t>令和</a:t>
            </a:r>
            <a:r>
              <a:rPr lang="en-US" altLang="ja-JP" b="1" dirty="0">
                <a:latin typeface="Noto Sans JP"/>
              </a:rPr>
              <a:t>5</a:t>
            </a:r>
            <a:r>
              <a:rPr lang="ja-JP" altLang="en-US" b="1" dirty="0">
                <a:latin typeface="Noto Sans JP"/>
              </a:rPr>
              <a:t>年 問</a:t>
            </a:r>
            <a:r>
              <a:rPr lang="en-US" altLang="ja-JP" b="1" dirty="0">
                <a:latin typeface="Noto Sans JP"/>
              </a:rPr>
              <a:t>3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37576564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79F8B2B-E4B6-07EE-1521-D9390288858A}"/>
              </a:ext>
            </a:extLst>
          </p:cNvPr>
          <p:cNvSpPr txBox="1"/>
          <p:nvPr/>
        </p:nvSpPr>
        <p:spPr>
          <a:xfrm>
            <a:off x="895429" y="1184679"/>
            <a:ext cx="106797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クリッピング（</a:t>
            </a:r>
            <a:r>
              <a:rPr lang="en-US" altLang="ja-JP" sz="2400" b="1" dirty="0">
                <a:solidFill>
                  <a:srgbClr val="FF0000"/>
                </a:solidFill>
                <a:latin typeface="Noto Sans JP"/>
              </a:rPr>
              <a:t>Clipping</a:t>
            </a:r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）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ja-JP" altLang="en-US" sz="2400" dirty="0">
                <a:latin typeface="Noto Sans JP"/>
              </a:rPr>
              <a:t>画面表示領域にウインドウを定義し、</a:t>
            </a:r>
            <a:r>
              <a:rPr lang="ja-JP" altLang="en-US" sz="2400" b="1" dirty="0">
                <a:latin typeface="Noto Sans JP"/>
              </a:rPr>
              <a:t>ウインドウの外側を除去し、内側の　見える部分だけを取り出す</a:t>
            </a:r>
            <a:r>
              <a:rPr lang="en-US" altLang="ja-JP" sz="2400" dirty="0">
                <a:latin typeface="Noto Sans JP"/>
              </a:rPr>
              <a:t>3</a:t>
            </a:r>
            <a:r>
              <a:rPr lang="ja-JP" altLang="en-US" sz="2400" dirty="0">
                <a:latin typeface="Noto Sans JP"/>
              </a:rPr>
              <a:t>次元グラフィックス処理のこと。</a:t>
            </a:r>
            <a:endParaRPr lang="en-US" altLang="ja-JP" sz="2400" dirty="0">
              <a:latin typeface="Noto Sans JP"/>
            </a:endParaRPr>
          </a:p>
          <a:p>
            <a:r>
              <a:rPr lang="en-US" altLang="ja-JP" sz="2400" dirty="0">
                <a:latin typeface="Noto Sans JP"/>
              </a:rPr>
              <a:t>Clipping</a:t>
            </a:r>
            <a:r>
              <a:rPr lang="ja-JP" altLang="en-US" sz="2400" dirty="0">
                <a:latin typeface="Noto Sans JP"/>
              </a:rPr>
              <a:t>は「</a:t>
            </a:r>
            <a:r>
              <a:rPr lang="ja-JP" altLang="en-US" sz="2400" b="1" dirty="0">
                <a:latin typeface="Noto Sans JP"/>
              </a:rPr>
              <a:t>切り抜き</a:t>
            </a:r>
            <a:r>
              <a:rPr lang="ja-JP" altLang="en-US" sz="2400" dirty="0">
                <a:latin typeface="Noto Sans JP"/>
              </a:rPr>
              <a:t>」という意味。</a:t>
            </a:r>
            <a:endParaRPr lang="en-US" altLang="ja-JP" sz="2400" dirty="0">
              <a:latin typeface="Noto Sans JP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EE8623-8263-3D22-71A9-8145158A4DC0}"/>
              </a:ext>
            </a:extLst>
          </p:cNvPr>
          <p:cNvSpPr txBox="1"/>
          <p:nvPr/>
        </p:nvSpPr>
        <p:spPr>
          <a:xfrm>
            <a:off x="8914295" y="4873213"/>
            <a:ext cx="18969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b="1" dirty="0">
                <a:latin typeface="Noto Sans JP"/>
              </a:rPr>
              <a:t>（出題履歴）</a:t>
            </a:r>
            <a:endParaRPr lang="en-US" altLang="ja-JP" b="1" dirty="0">
              <a:latin typeface="Noto Sans JP"/>
            </a:endParaRPr>
          </a:p>
          <a:p>
            <a:r>
              <a:rPr lang="en-US" altLang="ja-JP" b="1" dirty="0">
                <a:latin typeface="Noto Sans JP"/>
              </a:rPr>
              <a:t>FE </a:t>
            </a:r>
            <a:r>
              <a:rPr lang="ja-JP" altLang="en-US" b="1" dirty="0">
                <a:latin typeface="Noto Sans JP"/>
              </a:rPr>
              <a:t>令和</a:t>
            </a:r>
            <a:r>
              <a:rPr lang="en-US" altLang="ja-JP" b="1" dirty="0">
                <a:latin typeface="Noto Sans JP"/>
              </a:rPr>
              <a:t>5</a:t>
            </a:r>
            <a:r>
              <a:rPr lang="ja-JP" altLang="en-US" b="1" dirty="0">
                <a:latin typeface="Noto Sans JP"/>
              </a:rPr>
              <a:t>年 問</a:t>
            </a:r>
            <a:r>
              <a:rPr lang="en-US" altLang="ja-JP" b="1" dirty="0">
                <a:latin typeface="Noto Sans JP"/>
              </a:rPr>
              <a:t>5</a:t>
            </a:r>
            <a:endParaRPr lang="ja-JP" altLang="en-US" b="1" dirty="0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FDA8877-F04B-46AD-17F7-D829E27D817B}"/>
              </a:ext>
            </a:extLst>
          </p:cNvPr>
          <p:cNvSpPr/>
          <p:nvPr/>
        </p:nvSpPr>
        <p:spPr>
          <a:xfrm>
            <a:off x="2420470" y="3614568"/>
            <a:ext cx="2646381" cy="1258645"/>
          </a:xfrm>
          <a:prstGeom prst="rect">
            <a:avLst/>
          </a:prstGeom>
          <a:solidFill>
            <a:schemeClr val="accent5"/>
          </a:solidFill>
          <a:scene3d>
            <a:camera prst="isometricOffAxis1To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楕円 23">
            <a:extLst>
              <a:ext uri="{FF2B5EF4-FFF2-40B4-BE49-F238E27FC236}">
                <a16:creationId xmlns:a16="http://schemas.microsoft.com/office/drawing/2014/main" id="{04A133C9-A53F-A0DF-65B5-8122D11B3200}"/>
              </a:ext>
            </a:extLst>
          </p:cNvPr>
          <p:cNvSpPr/>
          <p:nvPr/>
        </p:nvSpPr>
        <p:spPr>
          <a:xfrm>
            <a:off x="3474718" y="4130937"/>
            <a:ext cx="602430" cy="19363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DB7F507F-47D7-FC60-4F14-99548F25DC8F}"/>
              </a:ext>
            </a:extLst>
          </p:cNvPr>
          <p:cNvSpPr/>
          <p:nvPr/>
        </p:nvSpPr>
        <p:spPr>
          <a:xfrm>
            <a:off x="5734721" y="4034117"/>
            <a:ext cx="1075765" cy="48409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03893BA-DCA2-C6A2-30EC-218D77AA7658}"/>
              </a:ext>
            </a:extLst>
          </p:cNvPr>
          <p:cNvSpPr txBox="1"/>
          <p:nvPr/>
        </p:nvSpPr>
        <p:spPr>
          <a:xfrm>
            <a:off x="5469365" y="3549664"/>
            <a:ext cx="1606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800" b="1" dirty="0">
                <a:latin typeface="Noto Sans JP"/>
              </a:rPr>
              <a:t>クリッピング</a:t>
            </a:r>
            <a:endParaRPr lang="ja-JP" altLang="en-US" b="1" dirty="0"/>
          </a:p>
        </p:txBody>
      </p:sp>
      <p:sp>
        <p:nvSpPr>
          <p:cNvPr id="28" name="楕円 27">
            <a:extLst>
              <a:ext uri="{FF2B5EF4-FFF2-40B4-BE49-F238E27FC236}">
                <a16:creationId xmlns:a16="http://schemas.microsoft.com/office/drawing/2014/main" id="{FB9F2593-2965-E3C0-92A0-41C060DD0040}"/>
              </a:ext>
            </a:extLst>
          </p:cNvPr>
          <p:cNvSpPr/>
          <p:nvPr/>
        </p:nvSpPr>
        <p:spPr>
          <a:xfrm>
            <a:off x="7478356" y="4082528"/>
            <a:ext cx="602430" cy="193636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0704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BE49185-7ACF-871E-AFD1-C86D4E708425}"/>
              </a:ext>
            </a:extLst>
          </p:cNvPr>
          <p:cNvSpPr txBox="1"/>
          <p:nvPr/>
        </p:nvSpPr>
        <p:spPr>
          <a:xfrm>
            <a:off x="819373" y="970441"/>
            <a:ext cx="10553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  <a:latin typeface="Noto Sans JP"/>
              </a:rPr>
              <a:t>レンダリング</a:t>
            </a:r>
            <a:endParaRPr lang="en-US" altLang="ja-JP" sz="2400" b="1" dirty="0">
              <a:solidFill>
                <a:srgbClr val="FF0000"/>
              </a:solidFill>
              <a:latin typeface="Noto Sans JP"/>
            </a:endParaRPr>
          </a:p>
          <a:p>
            <a:endParaRPr lang="en-US" altLang="ja-JP" sz="1200" dirty="0">
              <a:latin typeface="Noto Sans JP"/>
            </a:endParaRPr>
          </a:p>
          <a:p>
            <a:r>
              <a:rPr lang="en-US" altLang="ja-JP" sz="2400" dirty="0">
                <a:latin typeface="Noto Sans JP"/>
              </a:rPr>
              <a:t>CG</a:t>
            </a:r>
            <a:r>
              <a:rPr lang="ja-JP" altLang="en-US" sz="2400" dirty="0">
                <a:latin typeface="Noto Sans JP"/>
              </a:rPr>
              <a:t>映像作成における最終段階として、物体のデータをディスプレイに描画できるように</a:t>
            </a:r>
            <a:r>
              <a:rPr lang="ja-JP" altLang="en-US" sz="2400" b="1" dirty="0">
                <a:latin typeface="Noto Sans JP"/>
              </a:rPr>
              <a:t>映像化</a:t>
            </a:r>
            <a:r>
              <a:rPr lang="ja-JP" altLang="en-US" sz="2400" dirty="0">
                <a:latin typeface="Noto Sans JP"/>
              </a:rPr>
              <a:t>する</a:t>
            </a:r>
            <a:r>
              <a:rPr lang="en-US" altLang="ja-JP" sz="2400" dirty="0">
                <a:latin typeface="Noto Sans JP"/>
              </a:rPr>
              <a:t>3</a:t>
            </a:r>
            <a:r>
              <a:rPr lang="ja-JP" altLang="en-US" sz="2400" dirty="0">
                <a:latin typeface="Noto Sans JP"/>
              </a:rPr>
              <a:t>次元グラフィックス処理のこと。</a:t>
            </a:r>
            <a:endParaRPr lang="en-US" altLang="ja-JP" sz="2400" dirty="0">
              <a:latin typeface="Noto Sans JP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5F6C87B-2DE9-25EC-F9BE-8F284FC9B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5186" y="2680191"/>
            <a:ext cx="5381625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9FF6A7D-8E3B-DE62-57D2-07D97F5A746C}"/>
              </a:ext>
            </a:extLst>
          </p:cNvPr>
          <p:cNvSpPr txBox="1"/>
          <p:nvPr/>
        </p:nvSpPr>
        <p:spPr>
          <a:xfrm>
            <a:off x="3219226" y="5460907"/>
            <a:ext cx="60942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400" dirty="0">
                <a:hlinkClick r:id="rId4"/>
              </a:rPr>
              <a:t>3D</a:t>
            </a:r>
            <a:r>
              <a:rPr lang="ja-JP" altLang="en-US" sz="1400" dirty="0">
                <a:hlinkClick r:id="rId4"/>
              </a:rPr>
              <a:t>アニメーションのレンダリングとは？ </a:t>
            </a:r>
            <a:r>
              <a:rPr lang="en-US" altLang="ja-JP" sz="1400" dirty="0">
                <a:hlinkClick r:id="rId4"/>
              </a:rPr>
              <a:t>| </a:t>
            </a:r>
            <a:r>
              <a:rPr lang="ja-JP" altLang="en-US" sz="1400" dirty="0">
                <a:hlinkClick r:id="rId4"/>
              </a:rPr>
              <a:t>モデログ </a:t>
            </a:r>
            <a:r>
              <a:rPr lang="en-US" altLang="ja-JP" sz="1400" dirty="0">
                <a:hlinkClick r:id="rId4"/>
              </a:rPr>
              <a:t>(3d-modely.com)</a:t>
            </a:r>
            <a:endParaRPr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2135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2031</TotalTime>
  <Words>883</Words>
  <Application>Microsoft Office PowerPoint</Application>
  <PresentationFormat>ワイド画面</PresentationFormat>
  <Paragraphs>143</Paragraphs>
  <Slides>18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3" baseType="lpstr">
      <vt:lpstr>Noto Sans JP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644</cp:revision>
  <dcterms:created xsi:type="dcterms:W3CDTF">2023-10-19T04:21:29Z</dcterms:created>
  <dcterms:modified xsi:type="dcterms:W3CDTF">2024-09-19T07:46:47Z</dcterms:modified>
</cp:coreProperties>
</file>